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08" r:id="rId3"/>
    <p:sldId id="318" r:id="rId4"/>
    <p:sldId id="317" r:id="rId5"/>
    <p:sldId id="257" r:id="rId6"/>
    <p:sldId id="258" r:id="rId7"/>
    <p:sldId id="259" r:id="rId8"/>
    <p:sldId id="260" r:id="rId9"/>
    <p:sldId id="262" r:id="rId10"/>
    <p:sldId id="261"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277" r:id="rId25"/>
    <p:sldId id="278" r:id="rId26"/>
    <p:sldId id="279" r:id="rId27"/>
    <p:sldId id="280" r:id="rId28"/>
    <p:sldId id="287" r:id="rId29"/>
    <p:sldId id="285" r:id="rId30"/>
    <p:sldId id="288" r:id="rId31"/>
    <p:sldId id="289" r:id="rId32"/>
    <p:sldId id="290" r:id="rId33"/>
    <p:sldId id="291" r:id="rId34"/>
    <p:sldId id="292" r:id="rId35"/>
    <p:sldId id="293" r:id="rId36"/>
    <p:sldId id="294" r:id="rId37"/>
    <p:sldId id="295" r:id="rId38"/>
    <p:sldId id="286" r:id="rId39"/>
    <p:sldId id="282" r:id="rId40"/>
    <p:sldId id="309" r:id="rId41"/>
    <p:sldId id="314" r:id="rId42"/>
    <p:sldId id="297" r:id="rId43"/>
    <p:sldId id="300" r:id="rId44"/>
    <p:sldId id="298" r:id="rId45"/>
    <p:sldId id="299" r:id="rId46"/>
    <p:sldId id="313" r:id="rId47"/>
    <p:sldId id="323" r:id="rId48"/>
    <p:sldId id="305" r:id="rId49"/>
    <p:sldId id="306" r:id="rId50"/>
    <p:sldId id="296" r:id="rId51"/>
    <p:sldId id="283" r:id="rId52"/>
    <p:sldId id="302" r:id="rId53"/>
    <p:sldId id="319" r:id="rId54"/>
    <p:sldId id="320" r:id="rId55"/>
    <p:sldId id="303" r:id="rId56"/>
    <p:sldId id="304" r:id="rId57"/>
    <p:sldId id="301" r:id="rId58"/>
    <p:sldId id="316" r:id="rId59"/>
    <p:sldId id="312" r:id="rId6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15C5"/>
    <a:srgbClr val="941651"/>
    <a:srgbClr val="000000"/>
    <a:srgbClr val="166623"/>
    <a:srgbClr val="18827F"/>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14"/>
    <p:restoredTop sz="66085"/>
  </p:normalViewPr>
  <p:slideViewPr>
    <p:cSldViewPr snapToGrid="0">
      <p:cViewPr varScale="1">
        <p:scale>
          <a:sx n="87" d="100"/>
          <a:sy n="87"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28/08/2024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 shows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429025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checkout/restore</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command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or bugfix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a:t>
            </a:fld>
            <a:endParaRPr lang="en-BE"/>
          </a:p>
        </p:txBody>
      </p:sp>
    </p:spTree>
    <p:extLst>
      <p:ext uri="{BB962C8B-B14F-4D97-AF65-F5344CB8AC3E}">
        <p14:creationId xmlns:p14="http://schemas.microsoft.com/office/powerpoint/2010/main" val="56182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20</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main branch and the other two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In the survey, I saw that one of you has not gotten a </a:t>
            </a:r>
            <a:r>
              <a:rPr lang="en-GB" dirty="0" err="1"/>
              <a:t>Github</a:t>
            </a:r>
            <a:r>
              <a:rPr lang="en-GB" dirty="0"/>
              <a:t> account. Now is the time to get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computers so we can work on them. GitHub is a popular choice with a robust feature set, but there are others.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r>
              <a:rPr lang="en-BE" dirty="0"/>
              <a:t>Next, let us clone the remote repository onto our local computer</a:t>
            </a:r>
          </a:p>
          <a:p>
            <a:pPr marL="228600" indent="-228600">
              <a:buAutoNum type="arabicPeriod"/>
            </a:pPr>
            <a:r>
              <a:rPr lang="en-BE" dirty="0"/>
              <a:t>Then let us modify the README.md to make it more descriptive</a:t>
            </a:r>
          </a:p>
          <a:p>
            <a:pPr marL="228600" indent="-228600">
              <a:buAutoNum type="arabicPeriod"/>
            </a:pPr>
            <a:r>
              <a:rPr lang="en-BE" dirty="0"/>
              <a:t>Commit and push the remote repository</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These are key handy git tools for interaction with GitHub</a:t>
            </a:r>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2953724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p>
          <a:p>
            <a:pPr marL="171450" indent="-171450">
              <a:buFont typeface="Arial" panose="020B0604020202020204" pitchFamily="34" charset="0"/>
              <a:buChar char="•"/>
            </a:pPr>
            <a:r>
              <a:rPr lang="en-GB" b="0" i="0" dirty="0">
                <a:solidFill>
                  <a:srgbClr val="333333"/>
                </a:solidFill>
                <a:effectLst/>
                <a:latin typeface="OpenSans"/>
              </a:rPr>
              <a:t>A pull request is a commit or series of commits that you send to the owner of the repository so that they incorporate it into their tree.</a:t>
            </a:r>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a:t>
            </a:r>
          </a:p>
          <a:p>
            <a:pPr marL="171450" indent="-171450">
              <a:buFont typeface="Arial" panose="020B0604020202020204" pitchFamily="34" charset="0"/>
              <a:buChar char="•"/>
            </a:pPr>
            <a:r>
              <a:rPr lang="en-GB" dirty="0"/>
              <a:t>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Last week we looked at a range of concepts about Git commands and how we c</a:t>
            </a:r>
            <a:r>
              <a:rPr lang="en-GB" dirty="0"/>
              <a:t>an</a:t>
            </a:r>
            <a:r>
              <a:rPr lang="en-BE" dirty="0"/>
              <a:t> use them. We also looked at GitHub and collaboration</a:t>
            </a:r>
          </a:p>
          <a:p>
            <a:r>
              <a:rPr lang="en-BE" dirty="0"/>
              <a:t>Today we are going to look at more concepts on Github and collaboration</a:t>
            </a:r>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477488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a:p>
            <a:endParaRPr lang="en-BE" dirty="0"/>
          </a:p>
          <a:p>
            <a:pPr algn="l"/>
            <a:r>
              <a:rPr lang="en-GB" b="0" i="0" dirty="0">
                <a:solidFill>
                  <a:srgbClr val="333333"/>
                </a:solidFill>
                <a:effectLst/>
                <a:latin typeface="OpenSans"/>
              </a:rPr>
              <a:t>Common code issues are unclear names that makes the code hard to understand. Forgetting to add a test or forgetting to handle a specific condition. </a:t>
            </a:r>
          </a:p>
          <a:p>
            <a:pPr algn="l"/>
            <a:endParaRPr lang="en-GB" b="0" i="0" dirty="0">
              <a:solidFill>
                <a:srgbClr val="333333"/>
              </a:solidFill>
              <a:effectLst/>
              <a:latin typeface="OpenSans"/>
            </a:endParaRPr>
          </a:p>
          <a:p>
            <a:pPr algn="l"/>
            <a:r>
              <a:rPr lang="en-GB" b="0" i="0" dirty="0">
                <a:solidFill>
                  <a:srgbClr val="333333"/>
                </a:solidFill>
                <a:effectLst/>
                <a:latin typeface="OpenSans"/>
              </a:rPr>
              <a:t>Today, some open-source projects and lots of companies require code reviews for everybody. This isn't because they don't trust them, but because they want the highest quality code. And code reviews are how they get there. One thing to always remember, code reviews are not about us being good or bad coders, they're about making our code better. And not only that specific review, but in general.</a:t>
            </a: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195925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Remember, a while back in the slides, we created a pull request that added a read me file. Conveniently, our colleague just replied with a few comments. Let's have a look.</a:t>
            </a:r>
          </a:p>
          <a:p>
            <a:pPr marL="228600" indent="-228600">
              <a:buFont typeface="+mj-lt"/>
              <a:buAutoNum type="arabicPeriod"/>
            </a:pPr>
            <a:endParaRPr lang="en-BE" dirty="0"/>
          </a:p>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pPr algn="l"/>
            <a:r>
              <a:rPr lang="en-GB" b="0" i="0" dirty="0">
                <a:solidFill>
                  <a:srgbClr val="333333"/>
                </a:solidFill>
                <a:effectLst/>
                <a:latin typeface="OpenSans"/>
              </a:rPr>
              <a:t>Since we want this change to be a part of the previous commit, we'll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olidFill>
                  <a:srgbClr val="C00000"/>
                </a:solidFill>
              </a:rPr>
              <a:t>git commit --amend (reverting committed changes)</a:t>
            </a:r>
            <a:endParaRPr lang="en-GB" b="0" i="0" dirty="0">
              <a:solidFill>
                <a:srgbClr val="333333"/>
              </a:solidFill>
              <a:effectLst/>
              <a:latin typeface="OpenSans"/>
            </a:endParaRPr>
          </a:p>
          <a:p>
            <a:pPr marL="171450" indent="-171450" algn="l">
              <a:buFont typeface="Arial" panose="020B0604020202020204" pitchFamily="34" charset="0"/>
              <a:buChar char="•"/>
            </a:pPr>
            <a:r>
              <a:rPr lang="en-GB" b="0" i="0" dirty="0">
                <a:solidFill>
                  <a:srgbClr val="333333"/>
                </a:solidFill>
                <a:effectLst/>
                <a:latin typeface="OpenSans"/>
              </a:rPr>
              <a:t>“git commit -a – amend”, which will edit the original commit.</a:t>
            </a:r>
          </a:p>
          <a:p>
            <a:pPr marL="171450" indent="-171450" algn="l">
              <a:buFont typeface="Arial" panose="020B0604020202020204" pitchFamily="34" charset="0"/>
              <a:buChar char="•"/>
            </a:pPr>
            <a:r>
              <a:rPr lang="en-GB" b="0" i="0" dirty="0">
                <a:solidFill>
                  <a:srgbClr val="333333"/>
                </a:solidFill>
                <a:effectLst/>
                <a:latin typeface="OpenSans"/>
              </a:rPr>
              <a:t>“git push -f”</a:t>
            </a:r>
          </a:p>
          <a:p>
            <a:pPr marL="171450" indent="-171450" algn="l">
              <a:buFont typeface="Arial" panose="020B0604020202020204" pitchFamily="34" charset="0"/>
              <a:buChar char="•"/>
            </a:pPr>
            <a:endParaRPr lang="en-GB" b="0" i="0" dirty="0">
              <a:solidFill>
                <a:srgbClr val="333333"/>
              </a:solidFill>
              <a:effectLst/>
              <a:latin typeface="OpenSans"/>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55</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56</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57</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58</a:t>
            </a:fld>
            <a:endParaRPr lang="en-BE"/>
          </a:p>
        </p:txBody>
      </p:sp>
    </p:spTree>
    <p:extLst>
      <p:ext uri="{BB962C8B-B14F-4D97-AF65-F5344CB8AC3E}">
        <p14:creationId xmlns:p14="http://schemas.microsoft.com/office/powerpoint/2010/main" val="3418116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59</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run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39849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28/08/2024</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28/08/2024</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png"/><Relationship Id="rId4" Type="http://schemas.openxmlformats.org/officeDocument/2006/relationships/image" Target="../media/image20.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56.jpe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98.jpe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jpe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bq32N9LfLpy4ogQ7UOonJxeK8di6-GyuSPCGBUecLoE/edit" TargetMode="External"/><Relationship Id="rId2" Type="http://schemas.openxmlformats.org/officeDocument/2006/relationships/hyperlink" Target="https://docs.google.com/forms/d/e/1FAIpQLSf_kha30hCRFJQifnUtfMfXTIraUoemY5l1qUAUQ8zmeTq8Gw/viewform" TargetMode="External"/><Relationship Id="rId1" Type="http://schemas.openxmlformats.org/officeDocument/2006/relationships/slideLayout" Target="../slideLayouts/slideLayout2.xml"/><Relationship Id="rId4" Type="http://schemas.openxmlformats.org/officeDocument/2006/relationships/hyperlink" Target="https://docs.google.com/document/d/1tLiXVKfddl_lBFB0id7Wr_jb-19wDip664vMxTusj34/edit#heading=h.j97j13rw5t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2.png"/><Relationship Id="rId21" Type="http://schemas.openxmlformats.org/officeDocument/2006/relationships/image" Target="../media/image8.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openxmlformats.org/officeDocument/2006/relationships/image" Target="../media/image11.png"/><Relationship Id="rId2" Type="http://schemas.openxmlformats.org/officeDocument/2006/relationships/notesSlide" Target="../notesSlides/notesSlide5.xml"/><Relationship Id="rId16" Type="http://schemas.microsoft.com/office/2007/relationships/hdphoto" Target="../media/hdphoto9.wdp"/><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4.wdp"/><Relationship Id="rId24" Type="http://schemas.microsoft.com/office/2007/relationships/hdphoto" Target="../media/hdphoto13.wdp"/><Relationship Id="rId5" Type="http://schemas.openxmlformats.org/officeDocument/2006/relationships/image" Target="../media/image4.png"/><Relationship Id="rId15" Type="http://schemas.microsoft.com/office/2007/relationships/hdphoto" Target="../media/hdphoto8.wdp"/><Relationship Id="rId23" Type="http://schemas.openxmlformats.org/officeDocument/2006/relationships/image" Target="../media/image10.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3.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3.jpg"/><Relationship Id="rId3" Type="http://schemas.openxmlformats.org/officeDocument/2006/relationships/image" Target="../media/image62.png"/><Relationship Id="rId7" Type="http://schemas.openxmlformats.org/officeDocument/2006/relationships/image" Target="../media/image65.jpeg"/><Relationship Id="rId12"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121.png"/><Relationship Id="rId5" Type="http://schemas.openxmlformats.org/officeDocument/2006/relationships/image" Target="../media/image63.jpeg"/><Relationship Id="rId10" Type="http://schemas.openxmlformats.org/officeDocument/2006/relationships/image" Target="../media/image120.png"/><Relationship Id="rId4" Type="http://schemas.openxmlformats.org/officeDocument/2006/relationships/image" Target="../media/image56.jpeg"/><Relationship Id="rId9"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hubtype/botonic/tree/master-lts/.github/ISSUE_TEMPLATE"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hyperlink" Target="https://learn.wordpress.org/tutorial/how-to-do-triage-on-github/" TargetMode="External"/><Relationship Id="rId2" Type="http://schemas.openxmlformats.org/officeDocument/2006/relationships/hyperlink" Target="https://github.com/microsoft/vscode/wiki/Issues-Triag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8" name="Group 7">
            <a:extLst>
              <a:ext uri="{FF2B5EF4-FFF2-40B4-BE49-F238E27FC236}">
                <a16:creationId xmlns:a16="http://schemas.microsoft.com/office/drawing/2014/main" id="{BFF7AF97-68E7-4EE8-FDD2-A086A378FB27}"/>
              </a:ext>
            </a:extLst>
          </p:cNvPr>
          <p:cNvGrpSpPr/>
          <p:nvPr/>
        </p:nvGrpSpPr>
        <p:grpSpPr>
          <a:xfrm>
            <a:off x="4271962" y="4835647"/>
            <a:ext cx="4707915" cy="1958378"/>
            <a:chOff x="4271962" y="4835647"/>
            <a:chExt cx="4707915" cy="1958378"/>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346722"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Grapes</a:t>
                </a:r>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Strawberries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6" name="TextBox 5">
              <a:extLst>
                <a:ext uri="{FF2B5EF4-FFF2-40B4-BE49-F238E27FC236}">
                  <a16:creationId xmlns:a16="http://schemas.microsoft.com/office/drawing/2014/main" id="{D04C95E7-AED9-391A-7A47-F4CB99E73D90}"/>
                </a:ext>
              </a:extLst>
            </p:cNvPr>
            <p:cNvSpPr txBox="1"/>
            <p:nvPr/>
          </p:nvSpPr>
          <p:spPr>
            <a:xfrm>
              <a:off x="4271962" y="6455471"/>
              <a:ext cx="4707915" cy="338554"/>
            </a:xfrm>
            <a:prstGeom prst="rect">
              <a:avLst/>
            </a:prstGeom>
            <a:noFill/>
          </p:spPr>
          <p:txBody>
            <a:bodyPr wrap="square">
              <a:spAutoFit/>
            </a:bodyPr>
            <a:lstStyle/>
            <a:p>
              <a:r>
                <a:rPr lang="en-GB" sz="1600" b="0" i="0" dirty="0">
                  <a:solidFill>
                    <a:srgbClr val="1F1F1F"/>
                  </a:solidFill>
                  <a:effectLst/>
                  <a:latin typeface="Source Sans Pro" panose="020B0503030403020204" pitchFamily="34" charset="0"/>
                </a:rPr>
                <a:t>Recall that we have one commit in our git repository </a:t>
              </a:r>
              <a:endParaRPr lang="en-US" sz="1600" dirty="0"/>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grpSp>
        <p:nvGrpSpPr>
          <p:cNvPr id="61" name="Group 60">
            <a:extLst>
              <a:ext uri="{FF2B5EF4-FFF2-40B4-BE49-F238E27FC236}">
                <a16:creationId xmlns:a16="http://schemas.microsoft.com/office/drawing/2014/main" id="{F158510C-EA96-B584-B19F-BD2F28F985B3}"/>
              </a:ext>
            </a:extLst>
          </p:cNvPr>
          <p:cNvGrpSpPr/>
          <p:nvPr/>
        </p:nvGrpSpPr>
        <p:grpSpPr>
          <a:xfrm>
            <a:off x="3643092" y="2290115"/>
            <a:ext cx="1934014" cy="1490956"/>
            <a:chOff x="3643092" y="2290115"/>
            <a:chExt cx="1934014" cy="1490956"/>
          </a:xfrm>
        </p:grpSpPr>
        <p:grpSp>
          <p:nvGrpSpPr>
            <p:cNvPr id="55" name="Group 54">
              <a:extLst>
                <a:ext uri="{FF2B5EF4-FFF2-40B4-BE49-F238E27FC236}">
                  <a16:creationId xmlns:a16="http://schemas.microsoft.com/office/drawing/2014/main" id="{6BD450BF-9F09-8A39-3DA5-443F29E9CC03}"/>
                </a:ext>
              </a:extLst>
            </p:cNvPr>
            <p:cNvGrpSpPr/>
            <p:nvPr/>
          </p:nvGrpSpPr>
          <p:grpSpPr>
            <a:xfrm>
              <a:off x="4466681" y="2290115"/>
              <a:ext cx="1062156" cy="1205018"/>
              <a:chOff x="4220015" y="2563722"/>
              <a:chExt cx="1062156" cy="1205018"/>
            </a:xfrm>
          </p:grpSpPr>
          <p:grpSp>
            <p:nvGrpSpPr>
              <p:cNvPr id="50" name="Group 49">
                <a:extLst>
                  <a:ext uri="{FF2B5EF4-FFF2-40B4-BE49-F238E27FC236}">
                    <a16:creationId xmlns:a16="http://schemas.microsoft.com/office/drawing/2014/main" id="{9E8C5956-93CF-1DE0-6543-2AE0A607F11D}"/>
                  </a:ext>
                </a:extLst>
              </p:cNvPr>
              <p:cNvGrpSpPr/>
              <p:nvPr/>
            </p:nvGrpSpPr>
            <p:grpSpPr>
              <a:xfrm>
                <a:off x="4220015" y="2563722"/>
                <a:ext cx="1062156" cy="1205018"/>
                <a:chOff x="4220015" y="2563722"/>
                <a:chExt cx="1062156" cy="1205018"/>
              </a:xfrm>
            </p:grpSpPr>
            <p:pic>
              <p:nvPicPr>
                <p:cNvPr id="1032" name="Picture 8">
                  <a:extLst>
                    <a:ext uri="{FF2B5EF4-FFF2-40B4-BE49-F238E27FC236}">
                      <a16:creationId xmlns:a16="http://schemas.microsoft.com/office/drawing/2014/main" id="{9CA8CC60-9230-F410-C9A7-66800227B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5132" y="2871268"/>
                  <a:ext cx="308489" cy="25972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7C41C5A3-A154-F648-89AF-5FC6B6C3962C}"/>
                    </a:ext>
                  </a:extLst>
                </p:cNvPr>
                <p:cNvGrpSpPr/>
                <p:nvPr/>
              </p:nvGrpSpPr>
              <p:grpSpPr>
                <a:xfrm>
                  <a:off x="4220015" y="3177403"/>
                  <a:ext cx="481715" cy="591337"/>
                  <a:chOff x="5095390" y="5219788"/>
                  <a:chExt cx="922018" cy="1161416"/>
                </a:xfrm>
              </p:grpSpPr>
              <p:pic>
                <p:nvPicPr>
                  <p:cNvPr id="45" name="Picture 14" descr="software developer Icon - Free PNG &amp; SVG 1864895 - Noun Project">
                    <a:extLst>
                      <a:ext uri="{FF2B5EF4-FFF2-40B4-BE49-F238E27FC236}">
                        <a16:creationId xmlns:a16="http://schemas.microsoft.com/office/drawing/2014/main" id="{13F4E5E1-FDF9-B51A-404A-25A5E12665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80" r="28428"/>
                  <a:stretch/>
                </p:blipFill>
                <p:spPr bwMode="auto">
                  <a:xfrm>
                    <a:off x="5095390" y="5247300"/>
                    <a:ext cx="922018" cy="113390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A110373-E666-4D92-BD4A-70CF38046F03}"/>
                      </a:ext>
                    </a:extLst>
                  </p:cNvPr>
                  <p:cNvSpPr/>
                  <p:nvPr/>
                </p:nvSpPr>
                <p:spPr>
                  <a:xfrm>
                    <a:off x="5779477" y="5219788"/>
                    <a:ext cx="237931" cy="3443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6" descr="Message Icons - Free SVG &amp; PNG Message Images - Noun Project">
                  <a:extLst>
                    <a:ext uri="{FF2B5EF4-FFF2-40B4-BE49-F238E27FC236}">
                      <a16:creationId xmlns:a16="http://schemas.microsoft.com/office/drawing/2014/main" id="{0AAAB9FC-F07C-DC4E-951F-BDE1021197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212" y="2563722"/>
                  <a:ext cx="834959" cy="83495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14839EFF-E20C-E5D9-0A08-7A65C999F549}"/>
                  </a:ext>
                </a:extLst>
              </p:cNvPr>
              <p:cNvSpPr txBox="1"/>
              <p:nvPr/>
            </p:nvSpPr>
            <p:spPr>
              <a:xfrm>
                <a:off x="4558798" y="2686146"/>
                <a:ext cx="700540" cy="276999"/>
              </a:xfrm>
              <a:prstGeom prst="rect">
                <a:avLst/>
              </a:prstGeom>
              <a:noFill/>
            </p:spPr>
            <p:txBody>
              <a:bodyPr wrap="square" rtlCol="0">
                <a:spAutoFit/>
              </a:bodyPr>
              <a:lstStyle/>
              <a:p>
                <a:r>
                  <a:rPr lang="en-US" sz="1200" dirty="0"/>
                  <a:t>changes</a:t>
                </a:r>
              </a:p>
            </p:txBody>
          </p:sp>
        </p:grpSp>
        <p:sp>
          <p:nvSpPr>
            <p:cNvPr id="60" name="Right Brace 59">
              <a:extLst>
                <a:ext uri="{FF2B5EF4-FFF2-40B4-BE49-F238E27FC236}">
                  <a16:creationId xmlns:a16="http://schemas.microsoft.com/office/drawing/2014/main" id="{EAED20F5-499A-BFD6-8043-662160D6B396}"/>
                </a:ext>
              </a:extLst>
            </p:cNvPr>
            <p:cNvSpPr/>
            <p:nvPr/>
          </p:nvSpPr>
          <p:spPr>
            <a:xfrm rot="16200000">
              <a:off x="4507704" y="2711670"/>
              <a:ext cx="204789" cy="19340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09129"/>
            <a:ext cx="3535814" cy="883565"/>
            <a:chOff x="2359571" y="4309129"/>
            <a:chExt cx="3535814" cy="883565"/>
          </a:xfrm>
        </p:grpSpPr>
        <p:sp>
          <p:nvSpPr>
            <p:cNvPr id="58" name="Left Arrow 57">
              <a:extLst>
                <a:ext uri="{FF2B5EF4-FFF2-40B4-BE49-F238E27FC236}">
                  <a16:creationId xmlns:a16="http://schemas.microsoft.com/office/drawing/2014/main" id="{64FF5EF1-BA80-7B62-82DB-15AA23616030}"/>
                </a:ext>
              </a:extLst>
            </p:cNvPr>
            <p:cNvSpPr/>
            <p:nvPr/>
          </p:nvSpPr>
          <p:spPr>
            <a:xfrm>
              <a:off x="5209585" y="4309129"/>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
        <p:nvSpPr>
          <p:cNvPr id="6" name="TextBox 5">
            <a:extLst>
              <a:ext uri="{FF2B5EF4-FFF2-40B4-BE49-F238E27FC236}">
                <a16:creationId xmlns:a16="http://schemas.microsoft.com/office/drawing/2014/main" id="{0D610DA7-8933-A136-57A5-AC55A75657A0}"/>
              </a:ext>
            </a:extLst>
          </p:cNvPr>
          <p:cNvSpPr txBox="1"/>
          <p:nvPr/>
        </p:nvSpPr>
        <p:spPr>
          <a:xfrm>
            <a:off x="3446737" y="4237413"/>
            <a:ext cx="1770674" cy="261610"/>
          </a:xfrm>
          <a:prstGeom prst="rect">
            <a:avLst/>
          </a:prstGeom>
          <a:noFill/>
        </p:spPr>
        <p:txBody>
          <a:bodyPr wrap="square" rtlCol="0">
            <a:spAutoFit/>
          </a:bodyPr>
          <a:lstStyle/>
          <a:p>
            <a:r>
              <a:rPr lang="en-US" sz="1100" dirty="0">
                <a:solidFill>
                  <a:srgbClr val="C00000"/>
                </a:solidFill>
              </a:rPr>
              <a:t>meant not to be tracked</a:t>
            </a:r>
          </a:p>
        </p:txBody>
      </p:sp>
      <p:sp>
        <p:nvSpPr>
          <p:cNvPr id="20" name="TextBox 19">
            <a:extLst>
              <a:ext uri="{FF2B5EF4-FFF2-40B4-BE49-F238E27FC236}">
                <a16:creationId xmlns:a16="http://schemas.microsoft.com/office/drawing/2014/main" id="{C1137728-C9D5-D57E-2B40-4340021036AF}"/>
              </a:ext>
            </a:extLst>
          </p:cNvPr>
          <p:cNvSpPr txBox="1"/>
          <p:nvPr/>
        </p:nvSpPr>
        <p:spPr>
          <a:xfrm>
            <a:off x="2960296" y="5018248"/>
            <a:ext cx="1188721" cy="261610"/>
          </a:xfrm>
          <a:prstGeom prst="rect">
            <a:avLst/>
          </a:prstGeom>
          <a:noFill/>
        </p:spPr>
        <p:txBody>
          <a:bodyPr wrap="square" rtlCol="0">
            <a:spAutoFit/>
          </a:bodyPr>
          <a:lstStyle/>
          <a:p>
            <a:r>
              <a:rPr lang="en-US" sz="1100" dirty="0">
                <a:solidFill>
                  <a:srgbClr val="008F00"/>
                </a:solidFill>
              </a:rPr>
              <a:t>Green-&gt;tracked</a:t>
            </a:r>
          </a:p>
        </p:txBody>
      </p:sp>
      <p:sp>
        <p:nvSpPr>
          <p:cNvPr id="21" name="TextBox 20">
            <a:extLst>
              <a:ext uri="{FF2B5EF4-FFF2-40B4-BE49-F238E27FC236}">
                <a16:creationId xmlns:a16="http://schemas.microsoft.com/office/drawing/2014/main" id="{A429B093-1C0D-89AF-6156-576C99718658}"/>
              </a:ext>
            </a:extLst>
          </p:cNvPr>
          <p:cNvSpPr txBox="1"/>
          <p:nvPr/>
        </p:nvSpPr>
        <p:spPr>
          <a:xfrm>
            <a:off x="2483920" y="6132185"/>
            <a:ext cx="1188721" cy="261610"/>
          </a:xfrm>
          <a:prstGeom prst="rect">
            <a:avLst/>
          </a:prstGeom>
          <a:noFill/>
        </p:spPr>
        <p:txBody>
          <a:bodyPr wrap="square" rtlCol="0">
            <a:spAutoFit/>
          </a:bodyPr>
          <a:lstStyle/>
          <a:p>
            <a:r>
              <a:rPr lang="en-US" sz="1100" dirty="0">
                <a:solidFill>
                  <a:srgbClr val="C00000"/>
                </a:solidFill>
              </a:rPr>
              <a:t>Red-&gt;untracked</a:t>
            </a:r>
          </a:p>
        </p:txBody>
      </p:sp>
      <p:sp>
        <p:nvSpPr>
          <p:cNvPr id="22" name="TextBox 21">
            <a:extLst>
              <a:ext uri="{FF2B5EF4-FFF2-40B4-BE49-F238E27FC236}">
                <a16:creationId xmlns:a16="http://schemas.microsoft.com/office/drawing/2014/main" id="{A1F2D1A1-9715-7D72-2C37-4041AF05FD38}"/>
              </a:ext>
            </a:extLst>
          </p:cNvPr>
          <p:cNvSpPr txBox="1"/>
          <p:nvPr/>
        </p:nvSpPr>
        <p:spPr>
          <a:xfrm>
            <a:off x="10384980" y="2187801"/>
            <a:ext cx="1770674" cy="338554"/>
          </a:xfrm>
          <a:prstGeom prst="rect">
            <a:avLst/>
          </a:prstGeom>
          <a:noFill/>
        </p:spPr>
        <p:txBody>
          <a:bodyPr wrap="square" rtlCol="0">
            <a:spAutoFit/>
          </a:bodyPr>
          <a:lstStyle/>
          <a:p>
            <a:r>
              <a:rPr lang="en-US" sz="1600" dirty="0">
                <a:solidFill>
                  <a:srgbClr val="C00000"/>
                </a:solidFill>
              </a:rPr>
              <a:t>Not to be tracked</a:t>
            </a:r>
          </a:p>
        </p:txBody>
      </p:sp>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6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dissolve">
                                      <p:cBhvr>
                                        <p:cTn id="68" dur="500"/>
                                        <p:tgtEl>
                                          <p:spTgt spid="70"/>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
        <p:nvSpPr>
          <p:cNvPr id="27" name="TextBox 26">
            <a:extLst>
              <a:ext uri="{FF2B5EF4-FFF2-40B4-BE49-F238E27FC236}">
                <a16:creationId xmlns:a16="http://schemas.microsoft.com/office/drawing/2014/main" id="{CAFAE40D-DAA2-9A97-A784-98897D5F43E3}"/>
              </a:ext>
            </a:extLst>
          </p:cNvPr>
          <p:cNvSpPr txBox="1"/>
          <p:nvPr/>
        </p:nvSpPr>
        <p:spPr>
          <a:xfrm>
            <a:off x="8626901" y="621888"/>
            <a:ext cx="2889810" cy="369332"/>
          </a:xfrm>
          <a:prstGeom prst="rect">
            <a:avLst/>
          </a:prstGeom>
          <a:noFill/>
        </p:spPr>
        <p:txBody>
          <a:bodyPr wrap="square" rtlCol="0">
            <a:spAutoFit/>
          </a:bodyPr>
          <a:lstStyle/>
          <a:p>
            <a:r>
              <a:rPr lang="en-US" dirty="0"/>
              <a:t>We wanted to commit 2 files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dissolve">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dissolv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0"/>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0CA57E5-402B-64F3-302E-331BD8C67C61}"/>
              </a:ext>
            </a:extLst>
          </p:cNvPr>
          <p:cNvSpPr txBox="1"/>
          <p:nvPr/>
        </p:nvSpPr>
        <p:spPr>
          <a:xfrm>
            <a:off x="111548" y="4895960"/>
            <a:ext cx="6125966" cy="1477328"/>
          </a:xfrm>
          <a:prstGeom prst="rect">
            <a:avLst/>
          </a:prstGeom>
          <a:noFill/>
          <a:ln w="28575">
            <a:solidFill>
              <a:srgbClr val="008F00"/>
            </a:solidFill>
          </a:ln>
        </p:spPr>
        <p:txBody>
          <a:bodyPr wrap="square">
            <a:spAutoFit/>
          </a:bodyPr>
          <a:lstStyle/>
          <a:p>
            <a:r>
              <a:rPr lang="en-GB" b="0" i="0" dirty="0">
                <a:solidFill>
                  <a:srgbClr val="1F1F1F"/>
                </a:solidFill>
                <a:effectLst/>
                <a:latin typeface="Source Sans Pro" panose="020B0503030403020204" pitchFamily="34" charset="0"/>
              </a:rPr>
              <a:t>Branches are an important part of the Git workflow. </a:t>
            </a:r>
          </a:p>
          <a:p>
            <a:r>
              <a:rPr lang="en-GB" b="0" i="0" dirty="0">
                <a:solidFill>
                  <a:srgbClr val="1F1F1F"/>
                </a:solidFill>
                <a:effectLst/>
                <a:latin typeface="Source Sans Pro" panose="020B0503030403020204" pitchFamily="34" charset="0"/>
              </a:rPr>
              <a:t>What is a branch?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A branch represents an independent line of development in a project. </a:t>
            </a:r>
          </a:p>
          <a:p>
            <a:pPr marL="285750" indent="-285750">
              <a:buFont typeface="Arial" panose="020B0604020202020204" pitchFamily="34" charset="0"/>
              <a:buChar char="•"/>
            </a:pPr>
            <a:r>
              <a:rPr lang="en-GB" b="0" i="0" dirty="0">
                <a:solidFill>
                  <a:srgbClr val="1F1F1F"/>
                </a:solidFill>
                <a:effectLst/>
                <a:latin typeface="Source Sans Pro" panose="020B0503030403020204" pitchFamily="34" charset="0"/>
              </a:rPr>
              <a:t>Branching is a common practice in software development. </a:t>
            </a:r>
          </a:p>
        </p:txBody>
      </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6" name="TextBox 15">
            <a:extLst>
              <a:ext uri="{FF2B5EF4-FFF2-40B4-BE49-F238E27FC236}">
                <a16:creationId xmlns:a16="http://schemas.microsoft.com/office/drawing/2014/main" id="{4C6FE829-EE7E-E615-04A4-9708E3028508}"/>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grpSp>
        <p:nvGrpSpPr>
          <p:cNvPr id="6" name="Group 5">
            <a:extLst>
              <a:ext uri="{FF2B5EF4-FFF2-40B4-BE49-F238E27FC236}">
                <a16:creationId xmlns:a16="http://schemas.microsoft.com/office/drawing/2014/main" id="{D2A24A1C-EB8A-D4C9-D89D-7A24BE1A9789}"/>
              </a:ext>
            </a:extLst>
          </p:cNvPr>
          <p:cNvGrpSpPr/>
          <p:nvPr/>
        </p:nvGrpSpPr>
        <p:grpSpPr>
          <a:xfrm>
            <a:off x="5732860" y="4339537"/>
            <a:ext cx="6268216" cy="2333821"/>
            <a:chOff x="5732860" y="4339537"/>
            <a:chExt cx="6268216" cy="2333821"/>
          </a:xfrm>
        </p:grpSpPr>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sp>
          <p:nvSpPr>
            <p:cNvPr id="5" name="TextBox 4">
              <a:extLst>
                <a:ext uri="{FF2B5EF4-FFF2-40B4-BE49-F238E27FC236}">
                  <a16:creationId xmlns:a16="http://schemas.microsoft.com/office/drawing/2014/main" id="{5A9554AA-A751-A13A-0392-1DB36E8E8BD4}"/>
                </a:ext>
              </a:extLst>
            </p:cNvPr>
            <p:cNvSpPr txBox="1"/>
            <p:nvPr/>
          </p:nvSpPr>
          <p:spPr>
            <a:xfrm>
              <a:off x="7301726" y="4339537"/>
              <a:ext cx="2011084" cy="461665"/>
            </a:xfrm>
            <a:prstGeom prst="rect">
              <a:avLst/>
            </a:prstGeom>
            <a:noFill/>
          </p:spPr>
          <p:txBody>
            <a:bodyPr wrap="square" rtlCol="0">
              <a:spAutoFit/>
            </a:bodyPr>
            <a:lstStyle/>
            <a:p>
              <a:r>
                <a:rPr lang="en-BE" sz="2400" dirty="0"/>
                <a:t>Fast-forward</a:t>
              </a:r>
            </a:p>
          </p:txBody>
        </p:sp>
      </p:grpSp>
      <p:grpSp>
        <p:nvGrpSpPr>
          <p:cNvPr id="11" name="Group 10">
            <a:extLst>
              <a:ext uri="{FF2B5EF4-FFF2-40B4-BE49-F238E27FC236}">
                <a16:creationId xmlns:a16="http://schemas.microsoft.com/office/drawing/2014/main" id="{BB3A9180-140B-7DB1-0F69-CE0B72E6E02B}"/>
              </a:ext>
            </a:extLst>
          </p:cNvPr>
          <p:cNvGrpSpPr/>
          <p:nvPr/>
        </p:nvGrpSpPr>
        <p:grpSpPr>
          <a:xfrm>
            <a:off x="4530597" y="1843675"/>
            <a:ext cx="2298976" cy="518513"/>
            <a:chOff x="4530597" y="1843675"/>
            <a:chExt cx="2298976" cy="518513"/>
          </a:xfrm>
        </p:grpSpPr>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919231" y="1843675"/>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74D737-B5A6-6711-8AF6-422B403AFCB7}"/>
                </a:ext>
              </a:extLst>
            </p:cNvPr>
            <p:cNvSpPr txBox="1"/>
            <p:nvPr/>
          </p:nvSpPr>
          <p:spPr>
            <a:xfrm>
              <a:off x="4530597" y="1992856"/>
              <a:ext cx="2298976" cy="369332"/>
            </a:xfrm>
            <a:prstGeom prst="rect">
              <a:avLst/>
            </a:prstGeom>
            <a:noFill/>
          </p:spPr>
          <p:txBody>
            <a:bodyPr wrap="square" rtlCol="0">
              <a:spAutoFit/>
            </a:bodyPr>
            <a:lstStyle/>
            <a:p>
              <a:r>
                <a:rPr lang="en-US" dirty="0"/>
                <a:t>Integrating the feature</a:t>
              </a:r>
            </a:p>
          </p:txBody>
        </p:sp>
      </p:grpSp>
      <p:grpSp>
        <p:nvGrpSpPr>
          <p:cNvPr id="18443" name="Group 18442">
            <a:extLst>
              <a:ext uri="{FF2B5EF4-FFF2-40B4-BE49-F238E27FC236}">
                <a16:creationId xmlns:a16="http://schemas.microsoft.com/office/drawing/2014/main" id="{66FB1FA8-A1F8-99BA-1C6F-1D051C261963}"/>
              </a:ext>
            </a:extLst>
          </p:cNvPr>
          <p:cNvGrpSpPr/>
          <p:nvPr/>
        </p:nvGrpSpPr>
        <p:grpSpPr>
          <a:xfrm>
            <a:off x="7141929" y="1031340"/>
            <a:ext cx="3830871" cy="1470261"/>
            <a:chOff x="7141929" y="1031340"/>
            <a:chExt cx="3830871" cy="1470261"/>
          </a:xfrm>
        </p:grpSpPr>
        <p:sp>
          <p:nvSpPr>
            <p:cNvPr id="14" name="TextBox 13">
              <a:extLst>
                <a:ext uri="{FF2B5EF4-FFF2-40B4-BE49-F238E27FC236}">
                  <a16:creationId xmlns:a16="http://schemas.microsoft.com/office/drawing/2014/main" id="{C9F39999-D555-32CD-A7B6-552550BB0064}"/>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0" name="Straight Arrow Connector 19">
              <a:extLst>
                <a:ext uri="{FF2B5EF4-FFF2-40B4-BE49-F238E27FC236}">
                  <a16:creationId xmlns:a16="http://schemas.microsoft.com/office/drawing/2014/main" id="{22FC5612-7415-098E-19BF-A039DF56C721}"/>
                </a:ext>
              </a:extLst>
            </p:cNvPr>
            <p:cNvCxnSpPr>
              <a:stCxn id="14" idx="3"/>
              <a:endCxn id="19"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F97CF5-1600-DC32-8DCA-485A6C1A6757}"/>
                </a:ext>
              </a:extLst>
            </p:cNvPr>
            <p:cNvSpPr txBox="1"/>
            <p:nvPr/>
          </p:nvSpPr>
          <p:spPr>
            <a:xfrm>
              <a:off x="10011678" y="1031340"/>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6" name="Straight Arrow Connector 25">
              <a:extLst>
                <a:ext uri="{FF2B5EF4-FFF2-40B4-BE49-F238E27FC236}">
                  <a16:creationId xmlns:a16="http://schemas.microsoft.com/office/drawing/2014/main" id="{EDBD1297-5F19-1A0F-6931-1A73018DB9B9}"/>
                </a:ext>
              </a:extLst>
            </p:cNvPr>
            <p:cNvCxnSpPr>
              <a:stCxn id="22" idx="1"/>
              <a:endCxn id="9" idx="6"/>
            </p:cNvCxnSpPr>
            <p:nvPr/>
          </p:nvCxnSpPr>
          <p:spPr>
            <a:xfrm flipH="1" flipV="1">
              <a:off x="9578630" y="1131418"/>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0" name="Group 18469">
            <a:extLst>
              <a:ext uri="{FF2B5EF4-FFF2-40B4-BE49-F238E27FC236}">
                <a16:creationId xmlns:a16="http://schemas.microsoft.com/office/drawing/2014/main" id="{D2D5C3FC-1951-DFB3-34DC-B25940997C17}"/>
              </a:ext>
            </a:extLst>
          </p:cNvPr>
          <p:cNvGrpSpPr/>
          <p:nvPr/>
        </p:nvGrpSpPr>
        <p:grpSpPr>
          <a:xfrm>
            <a:off x="1206745" y="4247156"/>
            <a:ext cx="3299091" cy="2507066"/>
            <a:chOff x="1206745" y="4247156"/>
            <a:chExt cx="3299091" cy="2507066"/>
          </a:xfrm>
        </p:grpSpPr>
        <p:cxnSp>
          <p:nvCxnSpPr>
            <p:cNvPr id="18436" name="Straight Arrow Connector 18435">
              <a:extLst>
                <a:ext uri="{FF2B5EF4-FFF2-40B4-BE49-F238E27FC236}">
                  <a16:creationId xmlns:a16="http://schemas.microsoft.com/office/drawing/2014/main" id="{DE7CF254-3412-8DD7-E520-CD900070BE66}"/>
                </a:ext>
              </a:extLst>
            </p:cNvPr>
            <p:cNvCxnSpPr>
              <a:stCxn id="18435" idx="3"/>
            </p:cNvCxnSpPr>
            <p:nvPr/>
          </p:nvCxnSpPr>
          <p:spPr>
            <a:xfrm flipV="1">
              <a:off x="2535717" y="6099043"/>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44" name="Group 18443">
              <a:extLst>
                <a:ext uri="{FF2B5EF4-FFF2-40B4-BE49-F238E27FC236}">
                  <a16:creationId xmlns:a16="http://schemas.microsoft.com/office/drawing/2014/main" id="{DE236D91-9AD0-B94D-A458-F8A74BFA4D8B}"/>
                </a:ext>
              </a:extLst>
            </p:cNvPr>
            <p:cNvGrpSpPr/>
            <p:nvPr/>
          </p:nvGrpSpPr>
          <p:grpSpPr>
            <a:xfrm>
              <a:off x="1206745" y="4247156"/>
              <a:ext cx="3299091" cy="2507066"/>
              <a:chOff x="1206745" y="4247156"/>
              <a:chExt cx="3299091" cy="2507066"/>
            </a:xfrm>
          </p:grpSpPr>
          <p:grpSp>
            <p:nvGrpSpPr>
              <p:cNvPr id="27" name="Group 26">
                <a:extLst>
                  <a:ext uri="{FF2B5EF4-FFF2-40B4-BE49-F238E27FC236}">
                    <a16:creationId xmlns:a16="http://schemas.microsoft.com/office/drawing/2014/main" id="{22C50E1E-522C-1D2D-49B2-9DE436311AFC}"/>
                  </a:ext>
                </a:extLst>
              </p:cNvPr>
              <p:cNvGrpSpPr/>
              <p:nvPr/>
            </p:nvGrpSpPr>
            <p:grpSpPr>
              <a:xfrm>
                <a:off x="3400406" y="4247156"/>
                <a:ext cx="981813" cy="762178"/>
                <a:chOff x="8614540" y="2302009"/>
                <a:chExt cx="981813" cy="762178"/>
              </a:xfrm>
            </p:grpSpPr>
            <p:grpSp>
              <p:nvGrpSpPr>
                <p:cNvPr id="28" name="Group 27">
                  <a:extLst>
                    <a:ext uri="{FF2B5EF4-FFF2-40B4-BE49-F238E27FC236}">
                      <a16:creationId xmlns:a16="http://schemas.microsoft.com/office/drawing/2014/main" id="{12531A9A-073E-551E-345B-38012F12248B}"/>
                    </a:ext>
                  </a:extLst>
                </p:cNvPr>
                <p:cNvGrpSpPr/>
                <p:nvPr/>
              </p:nvGrpSpPr>
              <p:grpSpPr>
                <a:xfrm>
                  <a:off x="8614540" y="2302009"/>
                  <a:ext cx="260710" cy="762178"/>
                  <a:chOff x="8614540" y="2302009"/>
                  <a:chExt cx="260710" cy="762178"/>
                </a:xfrm>
              </p:grpSpPr>
              <p:sp>
                <p:nvSpPr>
                  <p:cNvPr id="30" name="Oval 29">
                    <a:extLst>
                      <a:ext uri="{FF2B5EF4-FFF2-40B4-BE49-F238E27FC236}">
                        <a16:creationId xmlns:a16="http://schemas.microsoft.com/office/drawing/2014/main" id="{E4B40BD3-5149-B9B7-08CF-8EB89E295A9F}"/>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80C82119-9981-8F2C-DEB8-4A296702E6FF}"/>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6" name="Straight Arrow Connector 35">
                    <a:extLst>
                      <a:ext uri="{FF2B5EF4-FFF2-40B4-BE49-F238E27FC236}">
                        <a16:creationId xmlns:a16="http://schemas.microsoft.com/office/drawing/2014/main" id="{5475B827-4042-6AF6-811A-46FA2C07466B}"/>
                      </a:ext>
                    </a:extLst>
                  </p:cNvPr>
                  <p:cNvCxnSpPr>
                    <a:stCxn id="30" idx="4"/>
                    <a:endCxn id="33"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4C68D9F9-EE7C-70B7-362F-D13596161017}"/>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37" name="Group 36">
                <a:extLst>
                  <a:ext uri="{FF2B5EF4-FFF2-40B4-BE49-F238E27FC236}">
                    <a16:creationId xmlns:a16="http://schemas.microsoft.com/office/drawing/2014/main" id="{9D443167-078C-1322-7182-E4287D49DA26}"/>
                  </a:ext>
                </a:extLst>
              </p:cNvPr>
              <p:cNvGrpSpPr/>
              <p:nvPr/>
            </p:nvGrpSpPr>
            <p:grpSpPr>
              <a:xfrm>
                <a:off x="1749375" y="4882999"/>
                <a:ext cx="1645921" cy="1327771"/>
                <a:chOff x="6963509" y="2937852"/>
                <a:chExt cx="1645921" cy="1327771"/>
              </a:xfrm>
            </p:grpSpPr>
            <p:sp>
              <p:nvSpPr>
                <p:cNvPr id="39" name="Oval 38">
                  <a:extLst>
                    <a:ext uri="{FF2B5EF4-FFF2-40B4-BE49-F238E27FC236}">
                      <a16:creationId xmlns:a16="http://schemas.microsoft.com/office/drawing/2014/main" id="{E83FB4A7-5FEC-E148-A27C-14D7E97D444C}"/>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E1C35066-B6AC-25EB-6F7E-F8D076091D4D}"/>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3B3D2990-5920-39ED-54E1-021ECA4CE523}"/>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5" name="Straight Arrow Connector 44">
                  <a:extLst>
                    <a:ext uri="{FF2B5EF4-FFF2-40B4-BE49-F238E27FC236}">
                      <a16:creationId xmlns:a16="http://schemas.microsoft.com/office/drawing/2014/main" id="{E066EA4E-392F-254F-4E14-7C148A252886}"/>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0427FF4-7447-9377-C6A4-D0314DA48C1D}"/>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A89006A-1609-2A7B-8F60-AC64AA05EB65}"/>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6153F93-7E28-F7EF-519D-FE7214468EAB}"/>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18434" name="TextBox 18433">
                <a:extLst>
                  <a:ext uri="{FF2B5EF4-FFF2-40B4-BE49-F238E27FC236}">
                    <a16:creationId xmlns:a16="http://schemas.microsoft.com/office/drawing/2014/main" id="{01175CCD-E036-B9F1-23C3-0911ECB89DB0}"/>
                  </a:ext>
                </a:extLst>
              </p:cNvPr>
              <p:cNvSpPr txBox="1"/>
              <p:nvPr/>
            </p:nvSpPr>
            <p:spPr>
              <a:xfrm>
                <a:off x="1531756" y="6384890"/>
                <a:ext cx="2592267" cy="369332"/>
              </a:xfrm>
              <a:prstGeom prst="rect">
                <a:avLst/>
              </a:prstGeom>
              <a:noFill/>
            </p:spPr>
            <p:txBody>
              <a:bodyPr wrap="square">
                <a:spAutoFit/>
              </a:bodyPr>
              <a:lstStyle/>
              <a:p>
                <a:r>
                  <a:rPr lang="en-GB" sz="1800" dirty="0"/>
                  <a:t>After F</a:t>
                </a:r>
                <a:r>
                  <a:rPr lang="en-BE" sz="1800" dirty="0"/>
                  <a:t>ast-forward merge </a:t>
                </a:r>
                <a:endParaRPr lang="en-US" dirty="0"/>
              </a:p>
            </p:txBody>
          </p:sp>
          <p:sp>
            <p:nvSpPr>
              <p:cNvPr id="18435" name="TextBox 18434">
                <a:extLst>
                  <a:ext uri="{FF2B5EF4-FFF2-40B4-BE49-F238E27FC236}">
                    <a16:creationId xmlns:a16="http://schemas.microsoft.com/office/drawing/2014/main" id="{9029DE6E-7FF6-5DFC-7600-04738BC74C99}"/>
                  </a:ext>
                </a:extLst>
              </p:cNvPr>
              <p:cNvSpPr txBox="1"/>
              <p:nvPr/>
            </p:nvSpPr>
            <p:spPr>
              <a:xfrm>
                <a:off x="1206745" y="5990791"/>
                <a:ext cx="1328972" cy="276999"/>
              </a:xfrm>
              <a:prstGeom prst="rect">
                <a:avLst/>
              </a:prstGeom>
              <a:noFill/>
              <a:ln w="28575">
                <a:solidFill>
                  <a:srgbClr val="C00000"/>
                </a:solidFill>
              </a:ln>
            </p:spPr>
            <p:txBody>
              <a:bodyPr wrap="square" rtlCol="0">
                <a:spAutoFit/>
              </a:bodyPr>
              <a:lstStyle/>
              <a:p>
                <a:r>
                  <a:rPr lang="en-US" sz="1200" dirty="0"/>
                  <a:t>new-feature head</a:t>
                </a:r>
              </a:p>
            </p:txBody>
          </p:sp>
          <p:sp>
            <p:nvSpPr>
              <p:cNvPr id="18437" name="TextBox 18436">
                <a:extLst>
                  <a:ext uri="{FF2B5EF4-FFF2-40B4-BE49-F238E27FC236}">
                    <a16:creationId xmlns:a16="http://schemas.microsoft.com/office/drawing/2014/main" id="{C9D8DE66-73FE-AFC6-4831-A732CFCC5B18}"/>
                  </a:ext>
                </a:extLst>
              </p:cNvPr>
              <p:cNvSpPr txBox="1"/>
              <p:nvPr/>
            </p:nvSpPr>
            <p:spPr>
              <a:xfrm>
                <a:off x="3544714" y="5990791"/>
                <a:ext cx="961122" cy="276999"/>
              </a:xfrm>
              <a:prstGeom prst="rect">
                <a:avLst/>
              </a:prstGeom>
              <a:noFill/>
              <a:ln w="28575">
                <a:solidFill>
                  <a:srgbClr val="C00000"/>
                </a:solidFill>
              </a:ln>
            </p:spPr>
            <p:txBody>
              <a:bodyPr wrap="square" rtlCol="0">
                <a:spAutoFit/>
              </a:bodyPr>
              <a:lstStyle/>
              <a:p>
                <a:r>
                  <a:rPr lang="en-US" sz="1200" dirty="0"/>
                  <a:t>master head</a:t>
                </a:r>
              </a:p>
            </p:txBody>
          </p:sp>
        </p:grpSp>
        <p:cxnSp>
          <p:nvCxnSpPr>
            <p:cNvPr id="18438" name="Straight Arrow Connector 18437">
              <a:extLst>
                <a:ext uri="{FF2B5EF4-FFF2-40B4-BE49-F238E27FC236}">
                  <a16:creationId xmlns:a16="http://schemas.microsoft.com/office/drawing/2014/main" id="{E2EA300E-A8F9-EFC9-3760-DB21816C3D3D}"/>
                </a:ext>
              </a:extLst>
            </p:cNvPr>
            <p:cNvCxnSpPr>
              <a:stCxn id="18437" idx="1"/>
            </p:cNvCxnSpPr>
            <p:nvPr/>
          </p:nvCxnSpPr>
          <p:spPr>
            <a:xfrm flipH="1" flipV="1">
              <a:off x="3111666" y="6090869"/>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74" name="Group 18473">
            <a:extLst>
              <a:ext uri="{FF2B5EF4-FFF2-40B4-BE49-F238E27FC236}">
                <a16:creationId xmlns:a16="http://schemas.microsoft.com/office/drawing/2014/main" id="{C080B34B-E7A3-DAFB-A391-5A01AAB4505A}"/>
              </a:ext>
            </a:extLst>
          </p:cNvPr>
          <p:cNvGrpSpPr/>
          <p:nvPr/>
        </p:nvGrpSpPr>
        <p:grpSpPr>
          <a:xfrm>
            <a:off x="3257443" y="5237916"/>
            <a:ext cx="2133531" cy="475714"/>
            <a:chOff x="3257443" y="5237916"/>
            <a:chExt cx="2133531" cy="475714"/>
          </a:xfrm>
        </p:grpSpPr>
        <p:sp>
          <p:nvSpPr>
            <p:cNvPr id="18471" name="TextBox 18470">
              <a:extLst>
                <a:ext uri="{FF2B5EF4-FFF2-40B4-BE49-F238E27FC236}">
                  <a16:creationId xmlns:a16="http://schemas.microsoft.com/office/drawing/2014/main" id="{0CE08F47-BD17-54B7-1DD0-340E8736956C}"/>
                </a:ext>
              </a:extLst>
            </p:cNvPr>
            <p:cNvSpPr txBox="1"/>
            <p:nvPr/>
          </p:nvSpPr>
          <p:spPr>
            <a:xfrm>
              <a:off x="3872648" y="5237916"/>
              <a:ext cx="1518326" cy="369332"/>
            </a:xfrm>
            <a:prstGeom prst="rect">
              <a:avLst/>
            </a:prstGeom>
            <a:noFill/>
            <a:ln w="28575">
              <a:solidFill>
                <a:srgbClr val="C00000"/>
              </a:solidFill>
            </a:ln>
          </p:spPr>
          <p:txBody>
            <a:bodyPr wrap="square" rtlCol="0">
              <a:spAutoFit/>
            </a:bodyPr>
            <a:lstStyle/>
            <a:p>
              <a:r>
                <a:rPr lang="en-US" dirty="0"/>
                <a:t>Linear history</a:t>
              </a:r>
            </a:p>
          </p:txBody>
        </p:sp>
        <p:cxnSp>
          <p:nvCxnSpPr>
            <p:cNvPr id="18472" name="Straight Arrow Connector 18471">
              <a:extLst>
                <a:ext uri="{FF2B5EF4-FFF2-40B4-BE49-F238E27FC236}">
                  <a16:creationId xmlns:a16="http://schemas.microsoft.com/office/drawing/2014/main" id="{9DE918BF-6ACA-1B87-E721-B1C65150214D}"/>
                </a:ext>
              </a:extLst>
            </p:cNvPr>
            <p:cNvCxnSpPr>
              <a:cxnSpLocks/>
            </p:cNvCxnSpPr>
            <p:nvPr/>
          </p:nvCxnSpPr>
          <p:spPr>
            <a:xfrm flipH="1">
              <a:off x="3257443" y="5481034"/>
              <a:ext cx="612092" cy="2325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7388B7A-894C-B226-FF75-F0C8B69C4C30}"/>
              </a:ext>
            </a:extLst>
          </p:cNvPr>
          <p:cNvGrpSpPr/>
          <p:nvPr/>
        </p:nvGrpSpPr>
        <p:grpSpPr>
          <a:xfrm>
            <a:off x="4890275" y="2692172"/>
            <a:ext cx="1613764" cy="1642303"/>
            <a:chOff x="4890275" y="2692172"/>
            <a:chExt cx="1613764" cy="1642303"/>
          </a:xfrm>
        </p:grpSpPr>
        <p:pic>
          <p:nvPicPr>
            <p:cNvPr id="2" name="Picture 1" descr="Diagram, icon&#10;&#10;Description automatically generated">
              <a:extLst>
                <a:ext uri="{FF2B5EF4-FFF2-40B4-BE49-F238E27FC236}">
                  <a16:creationId xmlns:a16="http://schemas.microsoft.com/office/drawing/2014/main" id="{7251474C-D53C-855F-214F-CAD38FCCE62B}"/>
                </a:ext>
              </a:extLst>
            </p:cNvPr>
            <p:cNvPicPr>
              <a:picLocks noChangeAspect="1"/>
            </p:cNvPicPr>
            <p:nvPr/>
          </p:nvPicPr>
          <p:blipFill>
            <a:blip r:embed="rId7"/>
            <a:stretch>
              <a:fillRect/>
            </a:stretch>
          </p:blipFill>
          <p:spPr>
            <a:xfrm>
              <a:off x="5146596" y="3005757"/>
              <a:ext cx="1214667" cy="788913"/>
            </a:xfrm>
            <a:prstGeom prst="rect">
              <a:avLst/>
            </a:prstGeom>
          </p:spPr>
        </p:pic>
        <p:cxnSp>
          <p:nvCxnSpPr>
            <p:cNvPr id="7" name="Straight Connector 6">
              <a:extLst>
                <a:ext uri="{FF2B5EF4-FFF2-40B4-BE49-F238E27FC236}">
                  <a16:creationId xmlns:a16="http://schemas.microsoft.com/office/drawing/2014/main" id="{FADB5DB1-CB1E-2BB5-7B2C-DDA1BFB50002}"/>
                </a:ext>
              </a:extLst>
            </p:cNvPr>
            <p:cNvCxnSpPr/>
            <p:nvPr/>
          </p:nvCxnSpPr>
          <p:spPr>
            <a:xfrm flipH="1">
              <a:off x="4890275" y="2692172"/>
              <a:ext cx="1392538" cy="15549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5B4FD-9E82-985B-3C81-A8957F2B1FC1}"/>
                </a:ext>
              </a:extLst>
            </p:cNvPr>
            <p:cNvCxnSpPr/>
            <p:nvPr/>
          </p:nvCxnSpPr>
          <p:spPr>
            <a:xfrm>
              <a:off x="5250426" y="2692172"/>
              <a:ext cx="1253613" cy="164230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dissolv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443"/>
                                        </p:tgtEl>
                                        <p:attrNameLst>
                                          <p:attrName>style.visibility</p:attrName>
                                        </p:attrNameLst>
                                      </p:cBhvr>
                                      <p:to>
                                        <p:strVal val="visible"/>
                                      </p:to>
                                    </p:set>
                                    <p:animEffect transition="in" filter="dissolve">
                                      <p:cBhvr>
                                        <p:cTn id="26" dur="500"/>
                                        <p:tgtEl>
                                          <p:spTgt spid="1844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70"/>
                                        </p:tgtEl>
                                        <p:attrNameLst>
                                          <p:attrName>style.visibility</p:attrName>
                                        </p:attrNameLst>
                                      </p:cBhvr>
                                      <p:to>
                                        <p:strVal val="visible"/>
                                      </p:to>
                                    </p:set>
                                    <p:animEffect transition="in" filter="dissolve">
                                      <p:cBhvr>
                                        <p:cTn id="31" dur="500"/>
                                        <p:tgtEl>
                                          <p:spTgt spid="1847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74"/>
                                        </p:tgtEl>
                                        <p:attrNameLst>
                                          <p:attrName>style.visibility</p:attrName>
                                        </p:attrNameLst>
                                      </p:cBhvr>
                                      <p:to>
                                        <p:strVal val="visible"/>
                                      </p:to>
                                    </p:set>
                                    <p:animEffect transition="in" filter="dissolve">
                                      <p:cBhvr>
                                        <p:cTn id="40" dur="500"/>
                                        <p:tgtEl>
                                          <p:spTgt spid="1847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a:xfrm>
            <a:off x="727363" y="983673"/>
            <a:ext cx="10515600" cy="4351338"/>
          </a:xfrm>
        </p:spPr>
        <p:txBody>
          <a:bodyPr/>
          <a:lstStyle/>
          <a:p>
            <a:r>
              <a:rPr lang="en-BE" dirty="0"/>
              <a:t>Books for the class – the books are recommended</a:t>
            </a:r>
          </a:p>
          <a:p>
            <a:r>
              <a:rPr lang="en-BE" dirty="0"/>
              <a:t>Survey – 16/18 </a:t>
            </a:r>
          </a:p>
          <a:p>
            <a:r>
              <a:rPr lang="en-BE" dirty="0"/>
              <a:t>We need teams formed by Wednesday next week</a:t>
            </a:r>
          </a:p>
          <a:p>
            <a:r>
              <a:rPr lang="en-BE" dirty="0"/>
              <a:t>Senior Design Competion – Molly Marks visit ()</a:t>
            </a:r>
          </a:p>
        </p:txBody>
      </p:sp>
      <p:pic>
        <p:nvPicPr>
          <p:cNvPr id="6" name="Picture 5" descr="A close-up of a computer screen&#10;&#10;Description automatically generated">
            <a:extLst>
              <a:ext uri="{FF2B5EF4-FFF2-40B4-BE49-F238E27FC236}">
                <a16:creationId xmlns:a16="http://schemas.microsoft.com/office/drawing/2014/main" id="{48D3A3A2-BF70-EEE3-3484-0B1C88ADA164}"/>
              </a:ext>
            </a:extLst>
          </p:cNvPr>
          <p:cNvPicPr>
            <a:picLocks noChangeAspect="1"/>
          </p:cNvPicPr>
          <p:nvPr/>
        </p:nvPicPr>
        <p:blipFill>
          <a:blip r:embed="rId3"/>
          <a:stretch>
            <a:fillRect/>
          </a:stretch>
        </p:blipFill>
        <p:spPr>
          <a:xfrm>
            <a:off x="1168196" y="3586955"/>
            <a:ext cx="9136526" cy="2731729"/>
          </a:xfrm>
          <a:prstGeom prst="rect">
            <a:avLst/>
          </a:prstGeom>
          <a:ln>
            <a:solidFill>
              <a:schemeClr val="tx1"/>
            </a:solidFill>
          </a:ln>
        </p:spPr>
      </p:pic>
      <p:sp>
        <p:nvSpPr>
          <p:cNvPr id="7" name="TextBox 6">
            <a:extLst>
              <a:ext uri="{FF2B5EF4-FFF2-40B4-BE49-F238E27FC236}">
                <a16:creationId xmlns:a16="http://schemas.microsoft.com/office/drawing/2014/main" id="{F69E967D-906E-6DB5-D524-DFDBC651A0B2}"/>
              </a:ext>
            </a:extLst>
          </p:cNvPr>
          <p:cNvSpPr txBox="1"/>
          <p:nvPr/>
        </p:nvSpPr>
        <p:spPr>
          <a:xfrm>
            <a:off x="3861395" y="3125290"/>
            <a:ext cx="2123768" cy="461665"/>
          </a:xfrm>
          <a:prstGeom prst="rect">
            <a:avLst/>
          </a:prstGeom>
          <a:noFill/>
        </p:spPr>
        <p:txBody>
          <a:bodyPr wrap="square" rtlCol="0">
            <a:spAutoFit/>
          </a:bodyPr>
          <a:lstStyle/>
          <a:p>
            <a:r>
              <a:rPr lang="en-US" sz="2400" dirty="0"/>
              <a:t>Overview Page</a:t>
            </a: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A19E76F-3EF4-D9BC-DB65-BB7DBC513B14}"/>
              </a:ext>
            </a:extLst>
          </p:cNvPr>
          <p:cNvGrpSpPr/>
          <p:nvPr/>
        </p:nvGrpSpPr>
        <p:grpSpPr>
          <a:xfrm>
            <a:off x="9317920" y="496657"/>
            <a:ext cx="981813" cy="762178"/>
            <a:chOff x="8614540" y="2302009"/>
            <a:chExt cx="981813" cy="762178"/>
          </a:xfrm>
        </p:grpSpPr>
        <p:grpSp>
          <p:nvGrpSpPr>
            <p:cNvPr id="6" name="Group 5">
              <a:extLst>
                <a:ext uri="{FF2B5EF4-FFF2-40B4-BE49-F238E27FC236}">
                  <a16:creationId xmlns:a16="http://schemas.microsoft.com/office/drawing/2014/main" id="{0B0DA45F-EBDE-8CD5-0E0D-0E361B022AE4}"/>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694A3913-3318-8341-7534-A582E69D5F6E}"/>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9BD9275-BFA9-4A96-FC4A-BE94E2A99D2E}"/>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0" name="Straight Arrow Connector 9">
                <a:extLst>
                  <a:ext uri="{FF2B5EF4-FFF2-40B4-BE49-F238E27FC236}">
                    <a16:creationId xmlns:a16="http://schemas.microsoft.com/office/drawing/2014/main" id="{3E028642-EE88-627C-AE40-303F17A874D4}"/>
                  </a:ext>
                </a:extLst>
              </p:cNvPr>
              <p:cNvCxnSpPr>
                <a:stCxn id="8" idx="4"/>
                <a:endCxn id="9" idx="0"/>
              </p:cNvCxnSpPr>
              <p:nvPr/>
            </p:nvCxnSpPr>
            <p:spPr>
              <a:xfrm>
                <a:off x="8744895" y="255684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4A2D67BF-CFEA-1464-7102-C8CDFA6DC9B8}"/>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12" name="Group 11">
            <a:extLst>
              <a:ext uri="{FF2B5EF4-FFF2-40B4-BE49-F238E27FC236}">
                <a16:creationId xmlns:a16="http://schemas.microsoft.com/office/drawing/2014/main" id="{AA7A5F9D-E154-CE2D-396E-25055734F5CF}"/>
              </a:ext>
            </a:extLst>
          </p:cNvPr>
          <p:cNvGrpSpPr/>
          <p:nvPr/>
        </p:nvGrpSpPr>
        <p:grpSpPr>
          <a:xfrm>
            <a:off x="7666889" y="1132500"/>
            <a:ext cx="1645921" cy="1327771"/>
            <a:chOff x="6963509" y="2937852"/>
            <a:chExt cx="1645921" cy="1327771"/>
          </a:xfrm>
        </p:grpSpPr>
        <p:sp>
          <p:nvSpPr>
            <p:cNvPr id="14" name="Oval 13">
              <a:extLst>
                <a:ext uri="{FF2B5EF4-FFF2-40B4-BE49-F238E27FC236}">
                  <a16:creationId xmlns:a16="http://schemas.microsoft.com/office/drawing/2014/main" id="{7FCBCBC1-ABCD-E8E2-3E87-729466A852DF}"/>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F027AFC8-7512-8B4E-866B-17AD646EF643}"/>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7B9540A-DF8A-77C8-9A50-A4BB9CE36454}"/>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4AC6A406-B4AE-2921-9A9B-F3507E7847DF}"/>
                </a:ext>
              </a:extLst>
            </p:cNvPr>
            <p:cNvCxnSpPr/>
            <p:nvPr/>
          </p:nvCxnSpPr>
          <p:spPr>
            <a:xfrm>
              <a:off x="8142428" y="324634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40962E6-3C00-57D2-A0CA-AB33E4728A66}"/>
                </a:ext>
              </a:extLst>
            </p:cNvPr>
            <p:cNvCxnSpPr/>
            <p:nvPr/>
          </p:nvCxnSpPr>
          <p:spPr>
            <a:xfrm>
              <a:off x="8154151" y="3751930"/>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5B1EFFE-743C-63C6-770C-D579DC7C2768}"/>
                </a:ext>
              </a:extLst>
            </p:cNvPr>
            <p:cNvCxnSpPr>
              <a:cxnSpLocks/>
            </p:cNvCxnSpPr>
            <p:nvPr/>
          </p:nvCxnSpPr>
          <p:spPr>
            <a:xfrm flipH="1">
              <a:off x="8284506" y="2937852"/>
              <a:ext cx="324924" cy="15335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A326777-F0A3-0C2F-D907-DF9103CC3F8F}"/>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ew-feature</a:t>
              </a:r>
            </a:p>
          </p:txBody>
        </p:sp>
      </p:grpSp>
      <p:sp>
        <p:nvSpPr>
          <p:cNvPr id="25" name="TextBox 24">
            <a:extLst>
              <a:ext uri="{FF2B5EF4-FFF2-40B4-BE49-F238E27FC236}">
                <a16:creationId xmlns:a16="http://schemas.microsoft.com/office/drawing/2014/main" id="{1761E89C-2711-F588-37B8-AD36BABA8B4C}"/>
              </a:ext>
            </a:extLst>
          </p:cNvPr>
          <p:cNvSpPr txBox="1"/>
          <p:nvPr/>
        </p:nvSpPr>
        <p:spPr>
          <a:xfrm>
            <a:off x="7141929" y="2224602"/>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27" name="Straight Arrow Connector 26">
            <a:extLst>
              <a:ext uri="{FF2B5EF4-FFF2-40B4-BE49-F238E27FC236}">
                <a16:creationId xmlns:a16="http://schemas.microsoft.com/office/drawing/2014/main" id="{8BAF4E71-CB03-3CC8-B323-EB906250CF28}"/>
              </a:ext>
            </a:extLst>
          </p:cNvPr>
          <p:cNvCxnSpPr>
            <a:stCxn id="25" idx="3"/>
            <a:endCxn id="17" idx="2"/>
          </p:cNvCxnSpPr>
          <p:nvPr/>
        </p:nvCxnSpPr>
        <p:spPr>
          <a:xfrm flipV="1">
            <a:off x="8470901" y="2332854"/>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A54A6DC-6C68-7DE2-2121-3E504DEB7A43}"/>
              </a:ext>
            </a:extLst>
          </p:cNvPr>
          <p:cNvSpPr txBox="1"/>
          <p:nvPr/>
        </p:nvSpPr>
        <p:spPr>
          <a:xfrm>
            <a:off x="10011678" y="1587933"/>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29" name="Straight Arrow Connector 28">
            <a:extLst>
              <a:ext uri="{FF2B5EF4-FFF2-40B4-BE49-F238E27FC236}">
                <a16:creationId xmlns:a16="http://schemas.microsoft.com/office/drawing/2014/main" id="{8C19E166-FDF1-1BFE-60AB-3A00A229394C}"/>
              </a:ext>
            </a:extLst>
          </p:cNvPr>
          <p:cNvCxnSpPr>
            <a:cxnSpLocks/>
            <a:stCxn id="28" idx="1"/>
          </p:cNvCxnSpPr>
          <p:nvPr/>
        </p:nvCxnSpPr>
        <p:spPr>
          <a:xfrm flipH="1" flipV="1">
            <a:off x="9578630" y="1688011"/>
            <a:ext cx="433048" cy="384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3EBDCD7-0B4F-81F7-1BCB-9F4E2E68D29C}"/>
              </a:ext>
            </a:extLst>
          </p:cNvPr>
          <p:cNvSpPr/>
          <p:nvPr/>
        </p:nvSpPr>
        <p:spPr>
          <a:xfrm>
            <a:off x="9312810" y="152834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Arrow Connector 30">
            <a:extLst>
              <a:ext uri="{FF2B5EF4-FFF2-40B4-BE49-F238E27FC236}">
                <a16:creationId xmlns:a16="http://schemas.microsoft.com/office/drawing/2014/main" id="{7C98E851-29D4-57B8-E5D2-CBC0C8C9C17B}"/>
              </a:ext>
            </a:extLst>
          </p:cNvPr>
          <p:cNvCxnSpPr/>
          <p:nvPr/>
        </p:nvCxnSpPr>
        <p:spPr>
          <a:xfrm>
            <a:off x="9443165" y="125798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31EF8ED-DC7B-55B0-B1B8-1C2C37F0CD36}"/>
              </a:ext>
            </a:extLst>
          </p:cNvPr>
          <p:cNvSpPr/>
          <p:nvPr/>
        </p:nvSpPr>
        <p:spPr>
          <a:xfrm>
            <a:off x="3307643" y="3825408"/>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4C7D9C31-A9D0-FE56-B8ED-6BBBFF67B79D}"/>
              </a:ext>
            </a:extLst>
          </p:cNvPr>
          <p:cNvSpPr/>
          <p:nvPr/>
        </p:nvSpPr>
        <p:spPr>
          <a:xfrm>
            <a:off x="3307643" y="4332752"/>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8" name="Straight Arrow Connector 37">
            <a:extLst>
              <a:ext uri="{FF2B5EF4-FFF2-40B4-BE49-F238E27FC236}">
                <a16:creationId xmlns:a16="http://schemas.microsoft.com/office/drawing/2014/main" id="{1F247BA1-7508-C58A-5D22-690E241095A3}"/>
              </a:ext>
            </a:extLst>
          </p:cNvPr>
          <p:cNvCxnSpPr>
            <a:stCxn id="36" idx="4"/>
            <a:endCxn id="37" idx="0"/>
          </p:cNvCxnSpPr>
          <p:nvPr/>
        </p:nvCxnSpPr>
        <p:spPr>
          <a:xfrm>
            <a:off x="3437998" y="4080242"/>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6CE5D8E-04F5-55AC-BA0B-21101FD2E2A3}"/>
              </a:ext>
            </a:extLst>
          </p:cNvPr>
          <p:cNvSpPr txBox="1"/>
          <p:nvPr/>
        </p:nvSpPr>
        <p:spPr>
          <a:xfrm>
            <a:off x="3568353" y="3912727"/>
            <a:ext cx="721103" cy="307777"/>
          </a:xfrm>
          <a:prstGeom prst="rect">
            <a:avLst/>
          </a:prstGeom>
          <a:noFill/>
        </p:spPr>
        <p:txBody>
          <a:bodyPr wrap="square" rtlCol="0">
            <a:spAutoFit/>
          </a:bodyPr>
          <a:lstStyle/>
          <a:p>
            <a:r>
              <a:rPr lang="en-BE" sz="1400" dirty="0"/>
              <a:t>master</a:t>
            </a:r>
          </a:p>
        </p:txBody>
      </p:sp>
      <p:sp>
        <p:nvSpPr>
          <p:cNvPr id="40" name="Oval 39">
            <a:extLst>
              <a:ext uri="{FF2B5EF4-FFF2-40B4-BE49-F238E27FC236}">
                <a16:creationId xmlns:a16="http://schemas.microsoft.com/office/drawing/2014/main" id="{33198D72-568C-8538-7AAD-8147722F9A79}"/>
              </a:ext>
            </a:extLst>
          </p:cNvPr>
          <p:cNvSpPr/>
          <p:nvPr/>
        </p:nvSpPr>
        <p:spPr>
          <a:xfrm>
            <a:off x="2716899" y="452235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5C0D48C6-D115-5939-93CB-19BA96CD0B57}"/>
              </a:ext>
            </a:extLst>
          </p:cNvPr>
          <p:cNvSpPr/>
          <p:nvPr/>
        </p:nvSpPr>
        <p:spPr>
          <a:xfrm>
            <a:off x="2716899" y="5011014"/>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26106BA9-518D-DA5E-0840-DCEFB508D4DB}"/>
              </a:ext>
            </a:extLst>
          </p:cNvPr>
          <p:cNvSpPr/>
          <p:nvPr/>
        </p:nvSpPr>
        <p:spPr>
          <a:xfrm>
            <a:off x="2716899" y="5534188"/>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44" name="Straight Arrow Connector 43">
            <a:extLst>
              <a:ext uri="{FF2B5EF4-FFF2-40B4-BE49-F238E27FC236}">
                <a16:creationId xmlns:a16="http://schemas.microsoft.com/office/drawing/2014/main" id="{AA7B356F-182A-6C93-D4A5-B4A05D5EC7DF}"/>
              </a:ext>
            </a:extLst>
          </p:cNvPr>
          <p:cNvCxnSpPr/>
          <p:nvPr/>
        </p:nvCxnSpPr>
        <p:spPr>
          <a:xfrm>
            <a:off x="2835531" y="476973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24ABCF9-05AF-4B6C-E6DD-B99E732A2929}"/>
              </a:ext>
            </a:extLst>
          </p:cNvPr>
          <p:cNvCxnSpPr/>
          <p:nvPr/>
        </p:nvCxnSpPr>
        <p:spPr>
          <a:xfrm>
            <a:off x="2847254" y="5275329"/>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F9142B9-56AA-BC48-A5E6-E0C86CB60525}"/>
              </a:ext>
            </a:extLst>
          </p:cNvPr>
          <p:cNvCxnSpPr>
            <a:cxnSpLocks/>
          </p:cNvCxnSpPr>
          <p:nvPr/>
        </p:nvCxnSpPr>
        <p:spPr>
          <a:xfrm flipH="1">
            <a:off x="2977609" y="4461251"/>
            <a:ext cx="324924" cy="153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B480288-E338-7805-4EB8-54545F8650A1}"/>
              </a:ext>
            </a:extLst>
          </p:cNvPr>
          <p:cNvSpPr txBox="1"/>
          <p:nvPr/>
        </p:nvSpPr>
        <p:spPr>
          <a:xfrm>
            <a:off x="1656612" y="4984980"/>
            <a:ext cx="1166182" cy="307777"/>
          </a:xfrm>
          <a:prstGeom prst="rect">
            <a:avLst/>
          </a:prstGeom>
          <a:noFill/>
        </p:spPr>
        <p:txBody>
          <a:bodyPr wrap="square" rtlCol="0">
            <a:spAutoFit/>
          </a:bodyPr>
          <a:lstStyle/>
          <a:p>
            <a:r>
              <a:rPr lang="en-GB" sz="1400" dirty="0"/>
              <a:t>n</a:t>
            </a:r>
            <a:r>
              <a:rPr lang="en-BE" sz="1400" dirty="0"/>
              <a:t>ew-feature</a:t>
            </a:r>
          </a:p>
        </p:txBody>
      </p:sp>
      <p:sp>
        <p:nvSpPr>
          <p:cNvPr id="49" name="TextBox 48">
            <a:extLst>
              <a:ext uri="{FF2B5EF4-FFF2-40B4-BE49-F238E27FC236}">
                <a16:creationId xmlns:a16="http://schemas.microsoft.com/office/drawing/2014/main" id="{A1ACF3DE-6F84-6269-6CB7-D8E98E56E60E}"/>
              </a:ext>
            </a:extLst>
          </p:cNvPr>
          <p:cNvSpPr txBox="1"/>
          <p:nvPr/>
        </p:nvSpPr>
        <p:spPr>
          <a:xfrm>
            <a:off x="1131652" y="5553353"/>
            <a:ext cx="1328972" cy="276999"/>
          </a:xfrm>
          <a:prstGeom prst="rect">
            <a:avLst/>
          </a:prstGeom>
          <a:noFill/>
          <a:ln w="28575">
            <a:solidFill>
              <a:srgbClr val="C00000"/>
            </a:solidFill>
          </a:ln>
        </p:spPr>
        <p:txBody>
          <a:bodyPr wrap="square" rtlCol="0">
            <a:spAutoFit/>
          </a:bodyPr>
          <a:lstStyle/>
          <a:p>
            <a:r>
              <a:rPr lang="en-US" sz="1200" dirty="0"/>
              <a:t>new-feature head</a:t>
            </a:r>
          </a:p>
        </p:txBody>
      </p:sp>
      <p:cxnSp>
        <p:nvCxnSpPr>
          <p:cNvPr id="50" name="Straight Arrow Connector 49">
            <a:extLst>
              <a:ext uri="{FF2B5EF4-FFF2-40B4-BE49-F238E27FC236}">
                <a16:creationId xmlns:a16="http://schemas.microsoft.com/office/drawing/2014/main" id="{DF818EFA-29CC-9D43-3CD1-021491D57B1B}"/>
              </a:ext>
            </a:extLst>
          </p:cNvPr>
          <p:cNvCxnSpPr>
            <a:stCxn id="49" idx="3"/>
            <a:endCxn id="43" idx="2"/>
          </p:cNvCxnSpPr>
          <p:nvPr/>
        </p:nvCxnSpPr>
        <p:spPr>
          <a:xfrm flipV="1">
            <a:off x="2460624" y="5661605"/>
            <a:ext cx="256275" cy="302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23" name="Group 4122">
            <a:extLst>
              <a:ext uri="{FF2B5EF4-FFF2-40B4-BE49-F238E27FC236}">
                <a16:creationId xmlns:a16="http://schemas.microsoft.com/office/drawing/2014/main" id="{99DFD90B-DFE8-0F8B-10DB-11E22CA56F71}"/>
              </a:ext>
            </a:extLst>
          </p:cNvPr>
          <p:cNvGrpSpPr/>
          <p:nvPr/>
        </p:nvGrpSpPr>
        <p:grpSpPr>
          <a:xfrm>
            <a:off x="3629503" y="5914177"/>
            <a:ext cx="1455212" cy="276999"/>
            <a:chOff x="3629503" y="5914177"/>
            <a:chExt cx="1455212" cy="276999"/>
          </a:xfrm>
        </p:grpSpPr>
        <p:sp>
          <p:nvSpPr>
            <p:cNvPr id="51" name="TextBox 50">
              <a:extLst>
                <a:ext uri="{FF2B5EF4-FFF2-40B4-BE49-F238E27FC236}">
                  <a16:creationId xmlns:a16="http://schemas.microsoft.com/office/drawing/2014/main" id="{295A3E1A-F218-0E55-DE52-8337F21C08BA}"/>
                </a:ext>
              </a:extLst>
            </p:cNvPr>
            <p:cNvSpPr txBox="1"/>
            <p:nvPr/>
          </p:nvSpPr>
          <p:spPr>
            <a:xfrm>
              <a:off x="4123593" y="5914177"/>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52" name="Straight Arrow Connector 51">
              <a:extLst>
                <a:ext uri="{FF2B5EF4-FFF2-40B4-BE49-F238E27FC236}">
                  <a16:creationId xmlns:a16="http://schemas.microsoft.com/office/drawing/2014/main" id="{5E37CDC2-442D-F571-3FD0-F5600CFD0460}"/>
                </a:ext>
              </a:extLst>
            </p:cNvPr>
            <p:cNvCxnSpPr>
              <a:cxnSpLocks/>
              <a:stCxn id="51" idx="1"/>
            </p:cNvCxnSpPr>
            <p:nvPr/>
          </p:nvCxnSpPr>
          <p:spPr>
            <a:xfrm flipH="1">
              <a:off x="3629503" y="6052677"/>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2" name="Group 4121">
            <a:extLst>
              <a:ext uri="{FF2B5EF4-FFF2-40B4-BE49-F238E27FC236}">
                <a16:creationId xmlns:a16="http://schemas.microsoft.com/office/drawing/2014/main" id="{DADBA75A-892E-6A0A-7F6E-8EDCEA2E40E8}"/>
              </a:ext>
            </a:extLst>
          </p:cNvPr>
          <p:cNvGrpSpPr/>
          <p:nvPr/>
        </p:nvGrpSpPr>
        <p:grpSpPr>
          <a:xfrm>
            <a:off x="2939429" y="5111927"/>
            <a:ext cx="623814" cy="1068167"/>
            <a:chOff x="2939429" y="5111927"/>
            <a:chExt cx="623814" cy="1068167"/>
          </a:xfrm>
        </p:grpSpPr>
        <p:sp>
          <p:nvSpPr>
            <p:cNvPr id="57" name="Oval 56">
              <a:extLst>
                <a:ext uri="{FF2B5EF4-FFF2-40B4-BE49-F238E27FC236}">
                  <a16:creationId xmlns:a16="http://schemas.microsoft.com/office/drawing/2014/main" id="{28DC6341-5F70-4A52-F57A-D84A69A28DDC}"/>
                </a:ext>
              </a:extLst>
            </p:cNvPr>
            <p:cNvSpPr/>
            <p:nvPr/>
          </p:nvSpPr>
          <p:spPr>
            <a:xfrm>
              <a:off x="3302533" y="5925260"/>
              <a:ext cx="260710" cy="254834"/>
            </a:xfrm>
            <a:prstGeom prst="ellipse">
              <a:avLst/>
            </a:prstGeom>
            <a:solidFill>
              <a:srgbClr val="94165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           </a:t>
              </a:r>
            </a:p>
          </p:txBody>
        </p:sp>
        <p:cxnSp>
          <p:nvCxnSpPr>
            <p:cNvPr id="58" name="Straight Arrow Connector 57">
              <a:extLst>
                <a:ext uri="{FF2B5EF4-FFF2-40B4-BE49-F238E27FC236}">
                  <a16:creationId xmlns:a16="http://schemas.microsoft.com/office/drawing/2014/main" id="{22667E7B-1242-159A-2534-F16B82129955}"/>
                </a:ext>
              </a:extLst>
            </p:cNvPr>
            <p:cNvCxnSpPr>
              <a:cxnSpLocks/>
              <a:stCxn id="53" idx="4"/>
              <a:endCxn id="57" idx="0"/>
            </p:cNvCxnSpPr>
            <p:nvPr/>
          </p:nvCxnSpPr>
          <p:spPr>
            <a:xfrm>
              <a:off x="3432888" y="5111927"/>
              <a:ext cx="0" cy="8133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8CAB6C83-368E-81D7-C098-3DDBA6B8AF4A}"/>
                </a:ext>
              </a:extLst>
            </p:cNvPr>
            <p:cNvCxnSpPr>
              <a:stCxn id="43" idx="5"/>
              <a:endCxn id="57" idx="2"/>
            </p:cNvCxnSpPr>
            <p:nvPr/>
          </p:nvCxnSpPr>
          <p:spPr>
            <a:xfrm>
              <a:off x="2939429" y="5751702"/>
              <a:ext cx="363104" cy="300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449" name="TextBox 18448">
            <a:extLst>
              <a:ext uri="{FF2B5EF4-FFF2-40B4-BE49-F238E27FC236}">
                <a16:creationId xmlns:a16="http://schemas.microsoft.com/office/drawing/2014/main" id="{9A431245-7D34-7E86-D27F-2CCFBCF95803}"/>
              </a:ext>
            </a:extLst>
          </p:cNvPr>
          <p:cNvSpPr txBox="1"/>
          <p:nvPr/>
        </p:nvSpPr>
        <p:spPr>
          <a:xfrm>
            <a:off x="9272463" y="2158495"/>
            <a:ext cx="2528352" cy="461665"/>
          </a:xfrm>
          <a:prstGeom prst="rect">
            <a:avLst/>
          </a:prstGeom>
          <a:noFill/>
        </p:spPr>
        <p:txBody>
          <a:bodyPr wrap="square">
            <a:spAutoFit/>
          </a:bodyPr>
          <a:lstStyle/>
          <a:p>
            <a:r>
              <a:rPr lang="en-GB" sz="2400" dirty="0"/>
              <a:t>T</a:t>
            </a:r>
            <a:r>
              <a:rPr lang="en-BE" sz="2400" dirty="0"/>
              <a:t>hree-way merge</a:t>
            </a:r>
            <a:endParaRPr lang="en-US" sz="2400" dirty="0"/>
          </a:p>
        </p:txBody>
      </p:sp>
      <p:sp>
        <p:nvSpPr>
          <p:cNvPr id="18450" name="TextBox 18449">
            <a:extLst>
              <a:ext uri="{FF2B5EF4-FFF2-40B4-BE49-F238E27FC236}">
                <a16:creationId xmlns:a16="http://schemas.microsoft.com/office/drawing/2014/main" id="{6366529C-10C1-EE68-225C-7F1E593A59C1}"/>
              </a:ext>
            </a:extLst>
          </p:cNvPr>
          <p:cNvSpPr txBox="1"/>
          <p:nvPr/>
        </p:nvSpPr>
        <p:spPr>
          <a:xfrm>
            <a:off x="1550535" y="6392352"/>
            <a:ext cx="2621490" cy="369332"/>
          </a:xfrm>
          <a:prstGeom prst="rect">
            <a:avLst/>
          </a:prstGeom>
          <a:noFill/>
        </p:spPr>
        <p:txBody>
          <a:bodyPr wrap="square">
            <a:spAutoFit/>
          </a:bodyPr>
          <a:lstStyle/>
          <a:p>
            <a:r>
              <a:rPr lang="en-GB" dirty="0"/>
              <a:t>After T</a:t>
            </a:r>
            <a:r>
              <a:rPr lang="en-BE" dirty="0"/>
              <a:t>hree-way merge</a:t>
            </a:r>
            <a:endParaRPr lang="en-US" dirty="0"/>
          </a:p>
        </p:txBody>
      </p:sp>
      <p:grpSp>
        <p:nvGrpSpPr>
          <p:cNvPr id="18473" name="Group 18472">
            <a:extLst>
              <a:ext uri="{FF2B5EF4-FFF2-40B4-BE49-F238E27FC236}">
                <a16:creationId xmlns:a16="http://schemas.microsoft.com/office/drawing/2014/main" id="{E1FBD787-D31D-04F9-FF2F-32D42CDA2E93}"/>
              </a:ext>
            </a:extLst>
          </p:cNvPr>
          <p:cNvGrpSpPr/>
          <p:nvPr/>
        </p:nvGrpSpPr>
        <p:grpSpPr>
          <a:xfrm>
            <a:off x="4281413" y="3005757"/>
            <a:ext cx="2079850" cy="1360686"/>
            <a:chOff x="4281413" y="3005757"/>
            <a:chExt cx="2079850" cy="1360686"/>
          </a:xfrm>
        </p:grpSpPr>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6"/>
            <a:stretch>
              <a:fillRect/>
            </a:stretch>
          </p:blipFill>
          <p:spPr>
            <a:xfrm>
              <a:off x="5146596" y="3005757"/>
              <a:ext cx="1214667" cy="788913"/>
            </a:xfrm>
            <a:prstGeom prst="rect">
              <a:avLst/>
            </a:prstGeom>
          </p:spPr>
        </p:pic>
        <p:cxnSp>
          <p:nvCxnSpPr>
            <p:cNvPr id="18457" name="Straight Arrow Connector 18456">
              <a:extLst>
                <a:ext uri="{FF2B5EF4-FFF2-40B4-BE49-F238E27FC236}">
                  <a16:creationId xmlns:a16="http://schemas.microsoft.com/office/drawing/2014/main" id="{09605034-AB9B-3C70-C1A7-32A55AC2EE12}"/>
                </a:ext>
              </a:extLst>
            </p:cNvPr>
            <p:cNvCxnSpPr>
              <a:cxnSpLocks/>
            </p:cNvCxnSpPr>
            <p:nvPr/>
          </p:nvCxnSpPr>
          <p:spPr>
            <a:xfrm flipH="1">
              <a:off x="4281413" y="3794670"/>
              <a:ext cx="864486" cy="5717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485" name="TextBox 18484">
            <a:extLst>
              <a:ext uri="{FF2B5EF4-FFF2-40B4-BE49-F238E27FC236}">
                <a16:creationId xmlns:a16="http://schemas.microsoft.com/office/drawing/2014/main" id="{399AE504-C9AB-624A-2A8B-C37ECFA08A8E}"/>
              </a:ext>
            </a:extLst>
          </p:cNvPr>
          <p:cNvSpPr txBox="1"/>
          <p:nvPr/>
        </p:nvSpPr>
        <p:spPr>
          <a:xfrm>
            <a:off x="7301726" y="2692172"/>
            <a:ext cx="3437190" cy="1077218"/>
          </a:xfrm>
          <a:prstGeom prst="rect">
            <a:avLst/>
          </a:prstGeom>
          <a:noFill/>
          <a:ln w="38100">
            <a:solidFill>
              <a:srgbClr val="C00000"/>
            </a:solidFill>
          </a:ln>
        </p:spPr>
        <p:txBody>
          <a:bodyPr wrap="square" rtlCol="0">
            <a:spAutoFit/>
          </a:bodyPr>
          <a:lstStyle/>
          <a:p>
            <a:r>
              <a:rPr lang="en-BE" sz="2400" dirty="0"/>
              <a:t>Merge Algorithm</a:t>
            </a:r>
            <a:r>
              <a:rPr lang="en-BE" sz="2800" dirty="0"/>
              <a:t>s</a:t>
            </a:r>
          </a:p>
          <a:p>
            <a:pPr marL="285750" indent="-285750">
              <a:buFont typeface="Arial" panose="020B0604020202020204" pitchFamily="34" charset="0"/>
              <a:buChar char="•"/>
            </a:pPr>
            <a:r>
              <a:rPr lang="en-GB" dirty="0"/>
              <a:t>F</a:t>
            </a:r>
            <a:r>
              <a:rPr lang="en-BE" dirty="0"/>
              <a:t>ast-forward – not diverged</a:t>
            </a:r>
          </a:p>
          <a:p>
            <a:pPr marL="285750" indent="-285750">
              <a:buFont typeface="Arial" panose="020B0604020202020204" pitchFamily="34" charset="0"/>
              <a:buChar char="•"/>
            </a:pPr>
            <a:r>
              <a:rPr lang="en-GB" dirty="0"/>
              <a:t>T</a:t>
            </a:r>
            <a:r>
              <a:rPr lang="en-BE" dirty="0"/>
              <a:t>hree-way merge - diverged</a:t>
            </a:r>
          </a:p>
        </p:txBody>
      </p:sp>
      <p:grpSp>
        <p:nvGrpSpPr>
          <p:cNvPr id="4125" name="Group 4124">
            <a:extLst>
              <a:ext uri="{FF2B5EF4-FFF2-40B4-BE49-F238E27FC236}">
                <a16:creationId xmlns:a16="http://schemas.microsoft.com/office/drawing/2014/main" id="{2448C8D0-8F0F-0370-ED3E-48140D3365DA}"/>
              </a:ext>
            </a:extLst>
          </p:cNvPr>
          <p:cNvGrpSpPr/>
          <p:nvPr/>
        </p:nvGrpSpPr>
        <p:grpSpPr>
          <a:xfrm>
            <a:off x="6366956" y="3986244"/>
            <a:ext cx="5029911" cy="2808997"/>
            <a:chOff x="6366956" y="3986244"/>
            <a:chExt cx="5029911" cy="2808997"/>
          </a:xfrm>
        </p:grpSpPr>
        <p:sp>
          <p:nvSpPr>
            <p:cNvPr id="18486" name="TextBox 18485">
              <a:extLst>
                <a:ext uri="{FF2B5EF4-FFF2-40B4-BE49-F238E27FC236}">
                  <a16:creationId xmlns:a16="http://schemas.microsoft.com/office/drawing/2014/main" id="{35E7B80F-D48F-8E68-300A-46579FFB7A0E}"/>
                </a:ext>
              </a:extLst>
            </p:cNvPr>
            <p:cNvSpPr txBox="1"/>
            <p:nvPr/>
          </p:nvSpPr>
          <p:spPr>
            <a:xfrm>
              <a:off x="7793163" y="3986244"/>
              <a:ext cx="2621490" cy="461665"/>
            </a:xfrm>
            <a:prstGeom prst="rect">
              <a:avLst/>
            </a:prstGeom>
            <a:noFill/>
          </p:spPr>
          <p:txBody>
            <a:bodyPr wrap="square">
              <a:spAutoFit/>
            </a:bodyPr>
            <a:lstStyle/>
            <a:p>
              <a:r>
                <a:rPr lang="en-GB" sz="2400" dirty="0"/>
                <a:t>T</a:t>
              </a:r>
              <a:r>
                <a:rPr lang="en-BE" sz="2400" dirty="0"/>
                <a:t>hree-way merge</a:t>
              </a:r>
              <a:endParaRPr lang="en-US" sz="2400" dirty="0"/>
            </a:p>
          </p:txBody>
        </p:sp>
        <p:grpSp>
          <p:nvGrpSpPr>
            <p:cNvPr id="4124" name="Group 4123">
              <a:extLst>
                <a:ext uri="{FF2B5EF4-FFF2-40B4-BE49-F238E27FC236}">
                  <a16:creationId xmlns:a16="http://schemas.microsoft.com/office/drawing/2014/main" id="{90C4BF12-AF89-D69F-9779-FA4B3E4542C2}"/>
                </a:ext>
              </a:extLst>
            </p:cNvPr>
            <p:cNvGrpSpPr/>
            <p:nvPr/>
          </p:nvGrpSpPr>
          <p:grpSpPr>
            <a:xfrm>
              <a:off x="6366956" y="4379695"/>
              <a:ext cx="5029911" cy="2415546"/>
              <a:chOff x="6366956" y="4379695"/>
              <a:chExt cx="5029911" cy="2415546"/>
            </a:xfrm>
          </p:grpSpPr>
          <p:pic>
            <p:nvPicPr>
              <p:cNvPr id="18439" name="Picture 18438" descr="Text&#10;&#10;Description automatically generated">
                <a:extLst>
                  <a:ext uri="{FF2B5EF4-FFF2-40B4-BE49-F238E27FC236}">
                    <a16:creationId xmlns:a16="http://schemas.microsoft.com/office/drawing/2014/main" id="{DB413B6A-2711-EE86-E72E-9DFB27223E6B}"/>
                  </a:ext>
                </a:extLst>
              </p:cNvPr>
              <p:cNvPicPr>
                <a:picLocks noChangeAspect="1"/>
              </p:cNvPicPr>
              <p:nvPr/>
            </p:nvPicPr>
            <p:blipFill rotWithShape="1">
              <a:blip r:embed="rId7"/>
              <a:srcRect t="61186"/>
              <a:stretch/>
            </p:blipFill>
            <p:spPr>
              <a:xfrm>
                <a:off x="6366959" y="5497884"/>
                <a:ext cx="5029903" cy="1297357"/>
              </a:xfrm>
              <a:prstGeom prst="rect">
                <a:avLst/>
              </a:prstGeom>
            </p:spPr>
          </p:pic>
          <p:pic>
            <p:nvPicPr>
              <p:cNvPr id="18479" name="Picture 18478" descr="Text&#10;&#10;Description automatically generated">
                <a:extLst>
                  <a:ext uri="{FF2B5EF4-FFF2-40B4-BE49-F238E27FC236}">
                    <a16:creationId xmlns:a16="http://schemas.microsoft.com/office/drawing/2014/main" id="{6FC66AF7-4428-7858-84C8-A16F5ADA786A}"/>
                  </a:ext>
                </a:extLst>
              </p:cNvPr>
              <p:cNvPicPr>
                <a:picLocks noChangeAspect="1"/>
              </p:cNvPicPr>
              <p:nvPr/>
            </p:nvPicPr>
            <p:blipFill rotWithShape="1">
              <a:blip r:embed="rId8"/>
              <a:srcRect t="48644" b="20510"/>
              <a:stretch/>
            </p:blipFill>
            <p:spPr>
              <a:xfrm>
                <a:off x="6366961" y="5011014"/>
                <a:ext cx="5029906" cy="490710"/>
              </a:xfrm>
              <a:prstGeom prst="rect">
                <a:avLst/>
              </a:prstGeom>
            </p:spPr>
          </p:pic>
          <p:pic>
            <p:nvPicPr>
              <p:cNvPr id="4103" name="Picture 4102" descr="Text&#10;&#10;Description automatically generated">
                <a:extLst>
                  <a:ext uri="{FF2B5EF4-FFF2-40B4-BE49-F238E27FC236}">
                    <a16:creationId xmlns:a16="http://schemas.microsoft.com/office/drawing/2014/main" id="{6027C195-BA60-E96C-BE28-5F2AAE5E9AFB}"/>
                  </a:ext>
                </a:extLst>
              </p:cNvPr>
              <p:cNvPicPr>
                <a:picLocks noChangeAspect="1"/>
              </p:cNvPicPr>
              <p:nvPr/>
            </p:nvPicPr>
            <p:blipFill rotWithShape="1">
              <a:blip r:embed="rId8"/>
              <a:srcRect b="59737"/>
              <a:stretch/>
            </p:blipFill>
            <p:spPr>
              <a:xfrm>
                <a:off x="6366956" y="4379695"/>
                <a:ext cx="5029906" cy="640515"/>
              </a:xfrm>
              <a:prstGeom prst="rect">
                <a:avLst/>
              </a:prstGeom>
            </p:spPr>
          </p:pic>
        </p:grpSp>
      </p:grpSp>
      <p:cxnSp>
        <p:nvCxnSpPr>
          <p:cNvPr id="4104" name="Straight Arrow Connector 4103">
            <a:extLst>
              <a:ext uri="{FF2B5EF4-FFF2-40B4-BE49-F238E27FC236}">
                <a16:creationId xmlns:a16="http://schemas.microsoft.com/office/drawing/2014/main" id="{6E5456FD-3297-9548-5EEC-FD186B9625B2}"/>
              </a:ext>
            </a:extLst>
          </p:cNvPr>
          <p:cNvCxnSpPr>
            <a:cxnSpLocks/>
          </p:cNvCxnSpPr>
          <p:nvPr/>
        </p:nvCxnSpPr>
        <p:spPr>
          <a:xfrm flipH="1">
            <a:off x="10492239" y="5052708"/>
            <a:ext cx="1293804" cy="4411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105" name="Group 4104">
            <a:extLst>
              <a:ext uri="{FF2B5EF4-FFF2-40B4-BE49-F238E27FC236}">
                <a16:creationId xmlns:a16="http://schemas.microsoft.com/office/drawing/2014/main" id="{A3C6C466-C1F4-9E7E-D2F4-1407C3266853}"/>
              </a:ext>
            </a:extLst>
          </p:cNvPr>
          <p:cNvGrpSpPr/>
          <p:nvPr/>
        </p:nvGrpSpPr>
        <p:grpSpPr>
          <a:xfrm>
            <a:off x="915178" y="4519314"/>
            <a:ext cx="2205803" cy="487644"/>
            <a:chOff x="3673800" y="5473499"/>
            <a:chExt cx="2205803" cy="487644"/>
          </a:xfrm>
        </p:grpSpPr>
        <p:sp>
          <p:nvSpPr>
            <p:cNvPr id="4106" name="TextBox 4105">
              <a:extLst>
                <a:ext uri="{FF2B5EF4-FFF2-40B4-BE49-F238E27FC236}">
                  <a16:creationId xmlns:a16="http://schemas.microsoft.com/office/drawing/2014/main" id="{AFE04D4C-C414-5816-A61C-6F819C2EC790}"/>
                </a:ext>
              </a:extLst>
            </p:cNvPr>
            <p:cNvSpPr txBox="1"/>
            <p:nvPr/>
          </p:nvSpPr>
          <p:spPr>
            <a:xfrm>
              <a:off x="3673800" y="5473499"/>
              <a:ext cx="1518326" cy="369332"/>
            </a:xfrm>
            <a:prstGeom prst="rect">
              <a:avLst/>
            </a:prstGeom>
            <a:noFill/>
            <a:ln w="28575">
              <a:solidFill>
                <a:srgbClr val="C00000"/>
              </a:solidFill>
            </a:ln>
          </p:spPr>
          <p:txBody>
            <a:bodyPr wrap="square" rtlCol="0">
              <a:spAutoFit/>
            </a:bodyPr>
            <a:lstStyle/>
            <a:p>
              <a:r>
                <a:rPr lang="en-US" dirty="0"/>
                <a:t>Split history</a:t>
              </a:r>
            </a:p>
          </p:txBody>
        </p:sp>
        <p:cxnSp>
          <p:nvCxnSpPr>
            <p:cNvPr id="4107" name="Straight Arrow Connector 4106">
              <a:extLst>
                <a:ext uri="{FF2B5EF4-FFF2-40B4-BE49-F238E27FC236}">
                  <a16:creationId xmlns:a16="http://schemas.microsoft.com/office/drawing/2014/main" id="{54846099-D5DD-001A-E636-B3AD513BA5A5}"/>
                </a:ext>
              </a:extLst>
            </p:cNvPr>
            <p:cNvCxnSpPr>
              <a:cxnSpLocks/>
              <a:stCxn id="4106" idx="3"/>
            </p:cNvCxnSpPr>
            <p:nvPr/>
          </p:nvCxnSpPr>
          <p:spPr>
            <a:xfrm>
              <a:off x="5192126" y="5658165"/>
              <a:ext cx="687477" cy="3029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20" name="Group 4119">
            <a:extLst>
              <a:ext uri="{FF2B5EF4-FFF2-40B4-BE49-F238E27FC236}">
                <a16:creationId xmlns:a16="http://schemas.microsoft.com/office/drawing/2014/main" id="{93E501D3-3720-D64A-D382-2C3016B4186F}"/>
              </a:ext>
            </a:extLst>
          </p:cNvPr>
          <p:cNvGrpSpPr/>
          <p:nvPr/>
        </p:nvGrpSpPr>
        <p:grpSpPr>
          <a:xfrm>
            <a:off x="3302533" y="4586733"/>
            <a:ext cx="260710" cy="525194"/>
            <a:chOff x="3302533" y="4586733"/>
            <a:chExt cx="260710" cy="525194"/>
          </a:xfrm>
        </p:grpSpPr>
        <p:sp>
          <p:nvSpPr>
            <p:cNvPr id="53" name="Oval 52">
              <a:extLst>
                <a:ext uri="{FF2B5EF4-FFF2-40B4-BE49-F238E27FC236}">
                  <a16:creationId xmlns:a16="http://schemas.microsoft.com/office/drawing/2014/main" id="{50CF8DE1-5837-2E9B-C6D3-9077A7DA272E}"/>
                </a:ext>
              </a:extLst>
            </p:cNvPr>
            <p:cNvSpPr/>
            <p:nvPr/>
          </p:nvSpPr>
          <p:spPr>
            <a:xfrm>
              <a:off x="3302533" y="485709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6" name="Straight Arrow Connector 55">
              <a:extLst>
                <a:ext uri="{FF2B5EF4-FFF2-40B4-BE49-F238E27FC236}">
                  <a16:creationId xmlns:a16="http://schemas.microsoft.com/office/drawing/2014/main" id="{94A5EEFE-C891-3138-8F75-B7097255488B}"/>
                </a:ext>
              </a:extLst>
            </p:cNvPr>
            <p:cNvCxnSpPr/>
            <p:nvPr/>
          </p:nvCxnSpPr>
          <p:spPr>
            <a:xfrm>
              <a:off x="3432888" y="4586733"/>
              <a:ext cx="0" cy="252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126" name="Group 4125">
            <a:extLst>
              <a:ext uri="{FF2B5EF4-FFF2-40B4-BE49-F238E27FC236}">
                <a16:creationId xmlns:a16="http://schemas.microsoft.com/office/drawing/2014/main" id="{74C1B542-858E-E45D-92AF-5FAD0DC15B8F}"/>
              </a:ext>
            </a:extLst>
          </p:cNvPr>
          <p:cNvGrpSpPr/>
          <p:nvPr/>
        </p:nvGrpSpPr>
        <p:grpSpPr>
          <a:xfrm>
            <a:off x="3626593" y="4884608"/>
            <a:ext cx="1455212" cy="276999"/>
            <a:chOff x="3626593" y="4884608"/>
            <a:chExt cx="1455212" cy="276999"/>
          </a:xfrm>
        </p:grpSpPr>
        <p:sp>
          <p:nvSpPr>
            <p:cNvPr id="4109" name="TextBox 4108">
              <a:extLst>
                <a:ext uri="{FF2B5EF4-FFF2-40B4-BE49-F238E27FC236}">
                  <a16:creationId xmlns:a16="http://schemas.microsoft.com/office/drawing/2014/main" id="{B9B57726-9414-4C12-7104-B96E4E7F91AF}"/>
                </a:ext>
              </a:extLst>
            </p:cNvPr>
            <p:cNvSpPr txBox="1"/>
            <p:nvPr/>
          </p:nvSpPr>
          <p:spPr>
            <a:xfrm>
              <a:off x="4120683" y="4884608"/>
              <a:ext cx="961122" cy="276999"/>
            </a:xfrm>
            <a:prstGeom prst="rect">
              <a:avLst/>
            </a:prstGeom>
            <a:noFill/>
            <a:ln w="28575">
              <a:solidFill>
                <a:srgbClr val="C00000"/>
              </a:solidFill>
            </a:ln>
          </p:spPr>
          <p:txBody>
            <a:bodyPr wrap="square" rtlCol="0">
              <a:spAutoFit/>
            </a:bodyPr>
            <a:lstStyle/>
            <a:p>
              <a:r>
                <a:rPr lang="en-US" sz="1200" dirty="0"/>
                <a:t>master head</a:t>
              </a:r>
            </a:p>
          </p:txBody>
        </p:sp>
        <p:cxnSp>
          <p:nvCxnSpPr>
            <p:cNvPr id="4110" name="Straight Arrow Connector 4109">
              <a:extLst>
                <a:ext uri="{FF2B5EF4-FFF2-40B4-BE49-F238E27FC236}">
                  <a16:creationId xmlns:a16="http://schemas.microsoft.com/office/drawing/2014/main" id="{BE611CB0-2B45-A3DF-F5AC-3B3F7C4A71A3}"/>
                </a:ext>
              </a:extLst>
            </p:cNvPr>
            <p:cNvCxnSpPr>
              <a:cxnSpLocks/>
              <a:stCxn id="4109" idx="1"/>
            </p:cNvCxnSpPr>
            <p:nvPr/>
          </p:nvCxnSpPr>
          <p:spPr>
            <a:xfrm flipH="1">
              <a:off x="3626593" y="5023108"/>
              <a:ext cx="49409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17" name="Straight Arrow Connector 4116">
            <a:extLst>
              <a:ext uri="{FF2B5EF4-FFF2-40B4-BE49-F238E27FC236}">
                <a16:creationId xmlns:a16="http://schemas.microsoft.com/office/drawing/2014/main" id="{60FEC177-E8D8-BB40-9787-18FE43D2F963}"/>
              </a:ext>
            </a:extLst>
          </p:cNvPr>
          <p:cNvCxnSpPr>
            <a:cxnSpLocks/>
            <a:stCxn id="4109" idx="2"/>
            <a:endCxn id="51" idx="0"/>
          </p:cNvCxnSpPr>
          <p:nvPr/>
        </p:nvCxnSpPr>
        <p:spPr>
          <a:xfrm>
            <a:off x="4601244" y="5161607"/>
            <a:ext cx="2910" cy="75257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20"/>
                                        </p:tgtEl>
                                        <p:attrNameLst>
                                          <p:attrName>style.visibility</p:attrName>
                                        </p:attrNameLst>
                                      </p:cBhvr>
                                      <p:to>
                                        <p:strVal val="visible"/>
                                      </p:to>
                                    </p:set>
                                    <p:animEffect transition="in" filter="dissolve">
                                      <p:cBhvr>
                                        <p:cTn id="7" dur="500"/>
                                        <p:tgtEl>
                                          <p:spTgt spid="41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26"/>
                                        </p:tgtEl>
                                        <p:attrNameLst>
                                          <p:attrName>style.visibility</p:attrName>
                                        </p:attrNameLst>
                                      </p:cBhvr>
                                      <p:to>
                                        <p:strVal val="visible"/>
                                      </p:to>
                                    </p:set>
                                    <p:animEffect transition="in" filter="dissolve">
                                      <p:cBhvr>
                                        <p:cTn id="12" dur="500"/>
                                        <p:tgtEl>
                                          <p:spTgt spid="41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4126"/>
                                        </p:tgtEl>
                                      </p:cBhvr>
                                    </p:animEffect>
                                    <p:set>
                                      <p:cBhvr>
                                        <p:cTn id="21" dur="1" fill="hold">
                                          <p:stCondLst>
                                            <p:cond delay="499"/>
                                          </p:stCondLst>
                                        </p:cTn>
                                        <p:tgtEl>
                                          <p:spTgt spid="412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117"/>
                                        </p:tgtEl>
                                        <p:attrNameLst>
                                          <p:attrName>style.visibility</p:attrName>
                                        </p:attrNameLst>
                                      </p:cBhvr>
                                      <p:to>
                                        <p:strVal val="visible"/>
                                      </p:to>
                                    </p:set>
                                  </p:childTnLst>
                                </p:cTn>
                              </p:par>
                              <p:par>
                                <p:cTn id="24" presetID="9" presetClass="entr" presetSubtype="0" fill="hold" nodeType="withEffect">
                                  <p:stCondLst>
                                    <p:cond delay="0"/>
                                  </p:stCondLst>
                                  <p:childTnLst>
                                    <p:set>
                                      <p:cBhvr>
                                        <p:cTn id="25" dur="1" fill="hold">
                                          <p:stCondLst>
                                            <p:cond delay="0"/>
                                          </p:stCondLst>
                                        </p:cTn>
                                        <p:tgtEl>
                                          <p:spTgt spid="4123"/>
                                        </p:tgtEl>
                                        <p:attrNameLst>
                                          <p:attrName>style.visibility</p:attrName>
                                        </p:attrNameLst>
                                      </p:cBhvr>
                                      <p:to>
                                        <p:strVal val="visible"/>
                                      </p:to>
                                    </p:set>
                                    <p:animEffect transition="in" filter="dissolve">
                                      <p:cBhvr>
                                        <p:cTn id="26" dur="500"/>
                                        <p:tgtEl>
                                          <p:spTgt spid="412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41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125"/>
                                        </p:tgtEl>
                                        <p:attrNameLst>
                                          <p:attrName>style.visibility</p:attrName>
                                        </p:attrNameLst>
                                      </p:cBhvr>
                                      <p:to>
                                        <p:strVal val="visible"/>
                                      </p:to>
                                    </p:set>
                                    <p:animEffect transition="in" filter="dissolve">
                                      <p:cBhvr>
                                        <p:cTn id="34" dur="500"/>
                                        <p:tgtEl>
                                          <p:spTgt spid="41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104"/>
                                        </p:tgtEl>
                                        <p:attrNameLst>
                                          <p:attrName>style.visibility</p:attrName>
                                        </p:attrNameLst>
                                      </p:cBhvr>
                                      <p:to>
                                        <p:strVal val="visible"/>
                                      </p:to>
                                    </p:set>
                                    <p:animEffect transition="in" filter="dissolve">
                                      <p:cBhvr>
                                        <p:cTn id="39" dur="500"/>
                                        <p:tgtEl>
                                          <p:spTgt spid="41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05"/>
                                        </p:tgtEl>
                                        <p:attrNameLst>
                                          <p:attrName>style.visibility</p:attrName>
                                        </p:attrNameLst>
                                      </p:cBhvr>
                                      <p:to>
                                        <p:strVal val="visible"/>
                                      </p:to>
                                    </p:set>
                                    <p:animEffect transition="in" filter="dissolve">
                                      <p:cBhvr>
                                        <p:cTn id="44" dur="500"/>
                                        <p:tgtEl>
                                          <p:spTgt spid="410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8473"/>
                                        </p:tgtEl>
                                        <p:attrNameLst>
                                          <p:attrName>style.visibility</p:attrName>
                                        </p:attrNameLst>
                                      </p:cBhvr>
                                      <p:to>
                                        <p:strVal val="visible"/>
                                      </p:to>
                                    </p:set>
                                    <p:animEffect transition="in" filter="dissolve">
                                      <p:cBhvr>
                                        <p:cTn id="49"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extBox 1">
            <a:extLst>
              <a:ext uri="{FF2B5EF4-FFF2-40B4-BE49-F238E27FC236}">
                <a16:creationId xmlns:a16="http://schemas.microsoft.com/office/drawing/2014/main" id="{9205F7CA-7553-522C-21F7-BB4680BD3CE4}"/>
              </a:ext>
            </a:extLst>
          </p:cNvPr>
          <p:cNvSpPr txBox="1"/>
          <p:nvPr/>
        </p:nvSpPr>
        <p:spPr>
          <a:xfrm>
            <a:off x="9248931" y="2522576"/>
            <a:ext cx="1848385" cy="369332"/>
          </a:xfrm>
          <a:prstGeom prst="rect">
            <a:avLst/>
          </a:prstGeom>
          <a:noFill/>
        </p:spPr>
        <p:txBody>
          <a:bodyPr wrap="square" rtlCol="0">
            <a:spAutoFit/>
          </a:bodyPr>
          <a:lstStyle/>
          <a:p>
            <a:r>
              <a:rPr lang="en-US" dirty="0"/>
              <a:t>Keep both</a:t>
            </a:r>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dissolve">
                                      <p:cBhvr>
                                        <p:cTn id="92" dur="500"/>
                                        <p:tgtEl>
                                          <p:spTgt spid="2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9"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9"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dissolv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1981432" y="1445884"/>
            <a:ext cx="2340409" cy="1063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389" y="4453667"/>
            <a:ext cx="4281504" cy="1589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633" y="4894494"/>
            <a:ext cx="3238609" cy="708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31" y="1329541"/>
            <a:ext cx="1602824" cy="92643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9773542-879C-7670-212B-E2B3C98E63A3}"/>
              </a:ext>
            </a:extLst>
          </p:cNvPr>
          <p:cNvGrpSpPr/>
          <p:nvPr/>
        </p:nvGrpSpPr>
        <p:grpSpPr>
          <a:xfrm>
            <a:off x="4555776" y="608591"/>
            <a:ext cx="4297969" cy="2221155"/>
            <a:chOff x="4555776" y="608591"/>
            <a:chExt cx="4297969" cy="2221155"/>
          </a:xfrm>
        </p:grpSpPr>
        <p:pic>
          <p:nvPicPr>
            <p:cNvPr id="5" name="Picture 2" descr="Cloud - Free weather icons">
              <a:extLst>
                <a:ext uri="{FF2B5EF4-FFF2-40B4-BE49-F238E27FC236}">
                  <a16:creationId xmlns:a16="http://schemas.microsoft.com/office/drawing/2014/main" id="{47E67378-6D66-3A2F-AD9E-88C867940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590" y="608591"/>
              <a:ext cx="2221155" cy="2221155"/>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2857E068-76D3-EE31-B408-C471362189A5}"/>
                </a:ext>
              </a:extLst>
            </p:cNvPr>
            <p:cNvSpPr/>
            <p:nvPr/>
          </p:nvSpPr>
          <p:spPr>
            <a:xfrm>
              <a:off x="4555776" y="1812391"/>
              <a:ext cx="1818043" cy="3695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B3E08-9713-C2AB-A80D-385F8E1B282D}"/>
                </a:ext>
              </a:extLst>
            </p:cNvPr>
            <p:cNvSpPr txBox="1"/>
            <p:nvPr/>
          </p:nvSpPr>
          <p:spPr>
            <a:xfrm>
              <a:off x="5077609" y="1413610"/>
              <a:ext cx="1296210" cy="954107"/>
            </a:xfrm>
            <a:prstGeom prst="rect">
              <a:avLst/>
            </a:prstGeom>
            <a:noFill/>
          </p:spPr>
          <p:txBody>
            <a:bodyPr wrap="square" rtlCol="0">
              <a:spAutoFit/>
            </a:bodyPr>
            <a:lstStyle/>
            <a:p>
              <a:r>
                <a:rPr lang="en-US" sz="1400" dirty="0"/>
                <a:t>Remote repository</a:t>
              </a:r>
            </a:p>
            <a:p>
              <a:endParaRPr lang="en-US" sz="1400" dirty="0"/>
            </a:p>
            <a:p>
              <a:r>
                <a:rPr lang="en-US" sz="1400" dirty="0"/>
                <a:t> hosting</a:t>
              </a:r>
            </a:p>
          </p:txBody>
        </p:sp>
      </p:grpSp>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a:xfrm>
            <a:off x="727363" y="0"/>
            <a:ext cx="10515600" cy="983673"/>
          </a:xfrm>
        </p:spPr>
        <p:txBody>
          <a:bodyPr/>
          <a:lstStyle/>
          <a:p>
            <a:r>
              <a:rPr lang="en-BE" dirty="0"/>
              <a:t>Senior Design Competion</a:t>
            </a:r>
          </a:p>
        </p:txBody>
      </p:sp>
      <p:sp>
        <p:nvSpPr>
          <p:cNvPr id="4" name="TextBox 3">
            <a:extLst>
              <a:ext uri="{FF2B5EF4-FFF2-40B4-BE49-F238E27FC236}">
                <a16:creationId xmlns:a16="http://schemas.microsoft.com/office/drawing/2014/main" id="{2E4A7CCF-6E4E-BCEB-4EF8-3D9FE8134B11}"/>
              </a:ext>
            </a:extLst>
          </p:cNvPr>
          <p:cNvSpPr txBox="1"/>
          <p:nvPr/>
        </p:nvSpPr>
        <p:spPr>
          <a:xfrm>
            <a:off x="561052" y="1166842"/>
            <a:ext cx="11069895" cy="5293757"/>
          </a:xfrm>
          <a:prstGeom prst="rect">
            <a:avLst/>
          </a:prstGeom>
          <a:noFill/>
        </p:spPr>
        <p:txBody>
          <a:bodyPr wrap="square" rtlCol="0">
            <a:spAutoFit/>
          </a:bodyPr>
          <a:lstStyle/>
          <a:p>
            <a:pPr marL="285750" indent="-285750">
              <a:buFont typeface="Arial" panose="020B0604020202020204" pitchFamily="34" charset="0"/>
              <a:buChar char="•"/>
            </a:pPr>
            <a:r>
              <a:rPr lang="en-GB" sz="2600" b="1" i="0" dirty="0">
                <a:solidFill>
                  <a:srgbClr val="1F1F1F"/>
                </a:solidFill>
                <a:effectLst/>
                <a:latin typeface="Google Sans"/>
              </a:rPr>
              <a:t>Quality and Completeness </a:t>
            </a:r>
            <a:r>
              <a:rPr lang="en-GB" sz="2600" b="0" i="0" dirty="0">
                <a:solidFill>
                  <a:srgbClr val="1F1F1F"/>
                </a:solidFill>
                <a:effectLst/>
                <a:latin typeface="Google Sans"/>
              </a:rPr>
              <a:t>- The Quality and Completeness of the Prototype </a:t>
            </a:r>
            <a:r>
              <a:rPr lang="en-GB" sz="2600" dirty="0">
                <a:solidFill>
                  <a:srgbClr val="1F1F1F"/>
                </a:solidFill>
                <a:latin typeface="Google Sans"/>
              </a:rPr>
              <a:t>and</a:t>
            </a:r>
            <a:r>
              <a:rPr lang="en-GB" sz="2600" b="0" i="0" dirty="0">
                <a:solidFill>
                  <a:srgbClr val="1F1F1F"/>
                </a:solidFill>
                <a:effectLst/>
                <a:latin typeface="Google Sans"/>
              </a:rPr>
              <a:t> Report </a:t>
            </a:r>
          </a:p>
          <a:p>
            <a:pPr marL="285750" indent="-285750">
              <a:buFont typeface="Arial" panose="020B0604020202020204" pitchFamily="34" charset="0"/>
              <a:buChar char="•"/>
            </a:pPr>
            <a:r>
              <a:rPr lang="en-GB" sz="2600" b="1" i="0" dirty="0">
                <a:solidFill>
                  <a:srgbClr val="1F1F1F"/>
                </a:solidFill>
                <a:effectLst/>
                <a:latin typeface="Google Sans"/>
              </a:rPr>
              <a:t>Poster Presentation</a:t>
            </a:r>
            <a:r>
              <a:rPr lang="en-US" sz="2600" b="1" i="0" dirty="0">
                <a:solidFill>
                  <a:srgbClr val="1F1F1F"/>
                </a:solidFill>
                <a:effectLst/>
                <a:latin typeface="Google Sans"/>
              </a:rPr>
              <a:t> </a:t>
            </a:r>
            <a:r>
              <a:rPr lang="en-US" sz="2600" b="0" i="0" dirty="0">
                <a:solidFill>
                  <a:srgbClr val="1F1F1F"/>
                </a:solidFill>
                <a:effectLst/>
                <a:latin typeface="Google Sans"/>
              </a:rPr>
              <a:t>- </a:t>
            </a:r>
            <a:r>
              <a:rPr lang="en-GB" sz="2600" b="0" i="0" dirty="0">
                <a:solidFill>
                  <a:srgbClr val="1F1F1F"/>
                </a:solidFill>
                <a:effectLst/>
                <a:latin typeface="Google Sans"/>
              </a:rPr>
              <a:t>How well is the poster laid out, easy to follow, did the team explain the poster well, etc. </a:t>
            </a:r>
            <a:endParaRPr lang="en-US" sz="2600" dirty="0"/>
          </a:p>
          <a:p>
            <a:pPr marL="285750" indent="-285750">
              <a:buFont typeface="Arial" panose="020B0604020202020204" pitchFamily="34" charset="0"/>
              <a:buChar char="•"/>
            </a:pPr>
            <a:r>
              <a:rPr lang="en-GB" sz="2600" b="1" i="0" dirty="0">
                <a:solidFill>
                  <a:srgbClr val="1F1F1F"/>
                </a:solidFill>
                <a:effectLst/>
                <a:latin typeface="Google Sans"/>
              </a:rPr>
              <a:t>Technical</a:t>
            </a:r>
            <a:r>
              <a:rPr lang="en-GB" sz="2600" b="0" i="0" dirty="0">
                <a:solidFill>
                  <a:srgbClr val="1F1F1F"/>
                </a:solidFill>
                <a:effectLst/>
                <a:latin typeface="Google Sans"/>
              </a:rPr>
              <a:t> - Detail of the Project/Constraint/Alternative Design Analysis, testing and quality of test data</a:t>
            </a:r>
          </a:p>
          <a:p>
            <a:pPr marL="285750" indent="-285750">
              <a:buFont typeface="Arial" panose="020B0604020202020204" pitchFamily="34" charset="0"/>
              <a:buChar char="•"/>
            </a:pPr>
            <a:r>
              <a:rPr lang="en-US" sz="2600" b="1" dirty="0"/>
              <a:t>Commercialization</a:t>
            </a:r>
            <a:r>
              <a:rPr lang="en-US" sz="2600" dirty="0"/>
              <a:t> - </a:t>
            </a:r>
            <a:r>
              <a:rPr lang="en-GB" sz="2600" b="0" i="0" dirty="0">
                <a:solidFill>
                  <a:srgbClr val="1F1F1F"/>
                </a:solidFill>
                <a:effectLst/>
                <a:latin typeface="Google Sans"/>
              </a:rPr>
              <a:t>Possibility to commercialize or implement project, potential for scalability or other applications/spin-offs, economic analysis.</a:t>
            </a:r>
          </a:p>
          <a:p>
            <a:pPr marL="285750" indent="-285750">
              <a:buFont typeface="Arial" panose="020B0604020202020204" pitchFamily="34" charset="0"/>
              <a:buChar char="•"/>
            </a:pPr>
            <a:r>
              <a:rPr lang="en-US" sz="2600" b="1" dirty="0"/>
              <a:t>Innovation</a:t>
            </a:r>
            <a:r>
              <a:rPr lang="en-US" sz="2600" dirty="0"/>
              <a:t> - </a:t>
            </a:r>
            <a:r>
              <a:rPr lang="en-GB" sz="2600" b="0" i="0" dirty="0">
                <a:solidFill>
                  <a:srgbClr val="1F1F1F"/>
                </a:solidFill>
                <a:effectLst/>
                <a:latin typeface="Google Sans"/>
              </a:rPr>
              <a:t>How innovative is the project/idea? Is this a new concept?</a:t>
            </a:r>
            <a:endParaRPr lang="en-US" sz="2600" dirty="0"/>
          </a:p>
          <a:p>
            <a:pPr marL="285750" indent="-285750">
              <a:buFont typeface="Arial" panose="020B0604020202020204" pitchFamily="34" charset="0"/>
              <a:buChar char="•"/>
            </a:pPr>
            <a:r>
              <a:rPr lang="en-US" sz="2600" b="1" dirty="0"/>
              <a:t>Sustainability</a:t>
            </a:r>
            <a:r>
              <a:rPr lang="en-US" sz="2600" dirty="0"/>
              <a:t> - </a:t>
            </a:r>
            <a:r>
              <a:rPr lang="en-GB" sz="2600" b="0" i="0" dirty="0">
                <a:solidFill>
                  <a:srgbClr val="1F1F1F"/>
                </a:solidFill>
                <a:effectLst/>
                <a:latin typeface="Google Sans"/>
              </a:rPr>
              <a:t>How well does the design meet human needs, have positive benefits or else minimal or no harmful effects to the environment, economy and society? </a:t>
            </a:r>
            <a:endParaRPr lang="en-US" sz="2600" dirty="0"/>
          </a:p>
          <a:p>
            <a:pPr marL="285750" indent="-285750">
              <a:buFont typeface="Arial" panose="020B0604020202020204" pitchFamily="34" charset="0"/>
              <a:buChar char="•"/>
            </a:pPr>
            <a:r>
              <a:rPr lang="en-US" sz="2600" b="1" dirty="0"/>
              <a:t>Oral presentation </a:t>
            </a:r>
            <a:r>
              <a:rPr lang="en-US" sz="2600" dirty="0"/>
              <a:t>- </a:t>
            </a:r>
            <a:r>
              <a:rPr lang="en-GB" sz="2600" b="0" i="0" dirty="0">
                <a:solidFill>
                  <a:srgbClr val="1F1F1F"/>
                </a:solidFill>
                <a:effectLst/>
                <a:latin typeface="Google Sans"/>
              </a:rPr>
              <a:t>How well organized was the team in their presentation?</a:t>
            </a:r>
            <a:endParaRPr lang="en-US" sz="2600" dirty="0"/>
          </a:p>
        </p:txBody>
      </p:sp>
    </p:spTree>
    <p:extLst>
      <p:ext uri="{BB962C8B-B14F-4D97-AF65-F5344CB8AC3E}">
        <p14:creationId xmlns:p14="http://schemas.microsoft.com/office/powerpoint/2010/main" val="1906233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8"/>
            <a:ext cx="5213871" cy="42536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Box 2">
            <a:extLst>
              <a:ext uri="{FF2B5EF4-FFF2-40B4-BE49-F238E27FC236}">
                <a16:creationId xmlns:a16="http://schemas.microsoft.com/office/drawing/2014/main" id="{4B3F221F-B1FC-9D97-3E30-89DF05C9FA02}"/>
              </a:ext>
            </a:extLst>
          </p:cNvPr>
          <p:cNvSpPr txBox="1"/>
          <p:nvPr/>
        </p:nvSpPr>
        <p:spPr>
          <a:xfrm>
            <a:off x="838200" y="6022121"/>
            <a:ext cx="10764864" cy="830997"/>
          </a:xfrm>
          <a:prstGeom prst="rect">
            <a:avLst/>
          </a:prstGeom>
          <a:noFill/>
        </p:spPr>
        <p:txBody>
          <a:bodyPr wrap="square">
            <a:spAutoFit/>
          </a:bodyPr>
          <a:lstStyle/>
          <a:p>
            <a:pPr marL="171450" indent="-171450">
              <a:buFont typeface="Arial" panose="020B0604020202020204" pitchFamily="34" charset="0"/>
              <a:buChar char="•"/>
            </a:pPr>
            <a:r>
              <a:rPr lang="en-GB" sz="2400" b="0" i="0" dirty="0">
                <a:solidFill>
                  <a:srgbClr val="333333"/>
                </a:solidFill>
                <a:effectLst/>
                <a:latin typeface="OpenSans"/>
              </a:rPr>
              <a:t>A pull request is a commit or series of commits that you send to the owner of the repository so that they incorporate it into their tree.</a:t>
            </a:r>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730227"/>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
        <p:nvSpPr>
          <p:cNvPr id="3" name="TextBox 2">
            <a:extLst>
              <a:ext uri="{FF2B5EF4-FFF2-40B4-BE49-F238E27FC236}">
                <a16:creationId xmlns:a16="http://schemas.microsoft.com/office/drawing/2014/main" id="{5647E5D0-4A8D-C357-3B8F-4745707CF5AE}"/>
              </a:ext>
            </a:extLst>
          </p:cNvPr>
          <p:cNvSpPr txBox="1"/>
          <p:nvPr/>
        </p:nvSpPr>
        <p:spPr>
          <a:xfrm>
            <a:off x="6096001" y="4959613"/>
            <a:ext cx="5446954" cy="1569660"/>
          </a:xfrm>
          <a:prstGeom prst="rect">
            <a:avLst/>
          </a:prstGeom>
          <a:noFill/>
          <a:ln w="28575">
            <a:solidFill>
              <a:srgbClr val="1D15C5"/>
            </a:solidFill>
          </a:ln>
        </p:spPr>
        <p:txBody>
          <a:bodyPr wrap="square">
            <a:spAutoFit/>
          </a:bodyPr>
          <a:lstStyle/>
          <a:p>
            <a:r>
              <a:rPr lang="en-GB" sz="3200" dirty="0"/>
              <a:t>Some projects may ask you to have only one commit in your pull requests</a:t>
            </a:r>
          </a:p>
        </p:txBody>
      </p:sp>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02010" y="1538361"/>
                <a:ext cx="2061501" cy="246221"/>
              </a:xfrm>
              <a:prstGeom prst="rect">
                <a:avLst/>
              </a:prstGeom>
              <a:noFill/>
            </p:spPr>
            <p:txBody>
              <a:bodyPr wrap="square" rtlCol="0">
                <a:spAutoFit/>
              </a:bodyPr>
              <a:lstStyle/>
              <a:p>
                <a:r>
                  <a:rPr lang="en-GB" sz="1000" dirty="0">
                    <a:solidFill>
                      <a:schemeClr val="bg1">
                        <a:lumMod val="65000"/>
                      </a:schemeClr>
                    </a:solidFill>
                    <a:latin typeface="Times New Roman" panose="02020603050405020304" pitchFamily="18" charset="0"/>
                    <a:cs typeface="Times New Roman" panose="02020603050405020304" pitchFamily="18" charset="0"/>
                  </a:rPr>
                  <a:t>, i</a:t>
                </a:r>
                <a:r>
                  <a:rPr lang="en-BE" sz="1000" dirty="0">
                    <a:solidFill>
                      <a:schemeClr val="bg1">
                        <a:lumMod val="65000"/>
                      </a:schemeClr>
                    </a:solidFill>
                    <a:latin typeface="Times New Roman" panose="02020603050405020304" pitchFamily="18" charset="0"/>
                    <a:cs typeface="Times New Roman" panose="02020603050405020304" pitchFamily="18" charset="0"/>
                  </a:rPr>
                  <a:t>ncluding an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7"/>
                                        </p:tgtEl>
                                        <p:attrNameLst>
                                          <p:attrName>style.visibility</p:attrName>
                                        </p:attrNameLst>
                                      </p:cBhvr>
                                      <p:to>
                                        <p:strVal val="hidden"/>
                                      </p:to>
                                    </p:se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dissolv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2246769"/>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At least one of the persons must not be the code's author. </a:t>
            </a:r>
          </a:p>
          <a:p>
            <a:pPr marL="342900" indent="-342900" algn="just">
              <a:buFont typeface="Arial" panose="020B0604020202020204" pitchFamily="34" charset="0"/>
              <a:buChar char="•"/>
            </a:pPr>
            <a:r>
              <a:rPr lang="en-GB" sz="2000" i="0" dirty="0">
                <a:solidFill>
                  <a:srgbClr val="202122"/>
                </a:solidFill>
                <a:effectLst/>
                <a:latin typeface="Arial" panose="020B0604020202020204" pitchFamily="34" charset="0"/>
              </a:rPr>
              <a:t>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E75C-B342-E58A-186B-DE2918D51F2E}"/>
              </a:ext>
            </a:extLst>
          </p:cNvPr>
          <p:cNvSpPr>
            <a:spLocks noGrp="1"/>
          </p:cNvSpPr>
          <p:nvPr>
            <p:ph type="title"/>
          </p:nvPr>
        </p:nvSpPr>
        <p:spPr/>
        <p:txBody>
          <a:bodyPr/>
          <a:lstStyle/>
          <a:p>
            <a:r>
              <a:rPr lang="en-BE" dirty="0"/>
              <a:t>Git and GitHub</a:t>
            </a:r>
            <a:endParaRPr lang="en-US" dirty="0"/>
          </a:p>
        </p:txBody>
      </p:sp>
      <p:sp>
        <p:nvSpPr>
          <p:cNvPr id="3" name="Content Placeholder 2">
            <a:extLst>
              <a:ext uri="{FF2B5EF4-FFF2-40B4-BE49-F238E27FC236}">
                <a16:creationId xmlns:a16="http://schemas.microsoft.com/office/drawing/2014/main" id="{60EF3C82-E9A9-6485-0C27-2D36A94635EB}"/>
              </a:ext>
            </a:extLst>
          </p:cNvPr>
          <p:cNvSpPr>
            <a:spLocks noGrp="1"/>
          </p:cNvSpPr>
          <p:nvPr>
            <p:ph idx="1"/>
          </p:nvPr>
        </p:nvSpPr>
        <p:spPr/>
        <p:txBody>
          <a:bodyPr>
            <a:normAutofit lnSpcReduction="10000"/>
          </a:bodyPr>
          <a:lstStyle/>
          <a:p>
            <a:r>
              <a:rPr lang="en-GB" dirty="0"/>
              <a:t>The lesson focuses on keeping track of the different versions of your code and configuration.</a:t>
            </a:r>
          </a:p>
          <a:p>
            <a:r>
              <a:rPr lang="en-GB" dirty="0"/>
              <a:t>These are tools that everyone in IT can benefit from, even if it’s not just for programming. </a:t>
            </a:r>
          </a:p>
          <a:p>
            <a:r>
              <a:rPr lang="en-GB" dirty="0"/>
              <a:t>The tools will allow one to roll back when mistakes happen and help teams collaborate easily. </a:t>
            </a:r>
          </a:p>
          <a:p>
            <a:r>
              <a:rPr lang="en-GB" dirty="0"/>
              <a:t>Nowadays, lots of employers will ask to see your GitHub portfolio when you're interviewing for IT roles. </a:t>
            </a:r>
          </a:p>
          <a:p>
            <a:r>
              <a:rPr lang="en-GB" dirty="0"/>
              <a:t>GitHub portfolios give companies an idea of what projects you've worked on and what kind of code you can write.</a:t>
            </a:r>
          </a:p>
          <a:p>
            <a:endParaRPr lang="en-US" dirty="0"/>
          </a:p>
        </p:txBody>
      </p:sp>
    </p:spTree>
    <p:extLst>
      <p:ext uri="{BB962C8B-B14F-4D97-AF65-F5344CB8AC3E}">
        <p14:creationId xmlns:p14="http://schemas.microsoft.com/office/powerpoint/2010/main" val="3525760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79459"/>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418816" y="893108"/>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79534" y="893109"/>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42816" y="2741160"/>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301603" y="2741160"/>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408243" y="4589213"/>
            <a:ext cx="5909653" cy="1439347"/>
          </a:xfrm>
          <a:prstGeom prst="rect">
            <a:avLst/>
          </a:prstGeom>
        </p:spPr>
      </p:pic>
      <p:sp>
        <p:nvSpPr>
          <p:cNvPr id="2" name="TextBox 1">
            <a:extLst>
              <a:ext uri="{FF2B5EF4-FFF2-40B4-BE49-F238E27FC236}">
                <a16:creationId xmlns:a16="http://schemas.microsoft.com/office/drawing/2014/main" id="{24CDB1B2-E5CC-88BD-1385-E9D8C411AFF6}"/>
              </a:ext>
            </a:extLst>
          </p:cNvPr>
          <p:cNvSpPr txBox="1"/>
          <p:nvPr/>
        </p:nvSpPr>
        <p:spPr>
          <a:xfrm>
            <a:off x="7756395" y="4546425"/>
            <a:ext cx="4035488"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(&gt;90)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 name="Group 17">
            <a:extLst>
              <a:ext uri="{FF2B5EF4-FFF2-40B4-BE49-F238E27FC236}">
                <a16:creationId xmlns:a16="http://schemas.microsoft.com/office/drawing/2014/main" id="{1EA52319-5409-E3BE-F77C-408CA297E932}"/>
              </a:ext>
            </a:extLst>
          </p:cNvPr>
          <p:cNvGrpSpPr/>
          <p:nvPr/>
        </p:nvGrpSpPr>
        <p:grpSpPr>
          <a:xfrm>
            <a:off x="7950155" y="1235241"/>
            <a:ext cx="2015255" cy="870420"/>
            <a:chOff x="7950155" y="1235241"/>
            <a:chExt cx="2015255" cy="870420"/>
          </a:xfrm>
        </p:grpSpPr>
        <p:sp>
          <p:nvSpPr>
            <p:cNvPr id="3" name="TextBox 2">
              <a:extLst>
                <a:ext uri="{FF2B5EF4-FFF2-40B4-BE49-F238E27FC236}">
                  <a16:creationId xmlns:a16="http://schemas.microsoft.com/office/drawing/2014/main" id="{2149743D-AE59-27F6-37D5-9B4268390F07}"/>
                </a:ext>
              </a:extLst>
            </p:cNvPr>
            <p:cNvSpPr txBox="1"/>
            <p:nvPr/>
          </p:nvSpPr>
          <p:spPr>
            <a:xfrm>
              <a:off x="7950155" y="1235241"/>
              <a:ext cx="1643296" cy="369332"/>
            </a:xfrm>
            <a:prstGeom prst="rect">
              <a:avLst/>
            </a:prstGeom>
            <a:noFill/>
            <a:ln w="28575">
              <a:solidFill>
                <a:srgbClr val="1D15C5"/>
              </a:solidFill>
            </a:ln>
          </p:spPr>
          <p:txBody>
            <a:bodyPr wrap="square" rtlCol="0">
              <a:spAutoFit/>
            </a:bodyPr>
            <a:lstStyle/>
            <a:p>
              <a:r>
                <a:rPr lang="en-BE" dirty="0"/>
                <a:t>Unclear names</a:t>
              </a:r>
            </a:p>
          </p:txBody>
        </p:sp>
        <p:cxnSp>
          <p:nvCxnSpPr>
            <p:cNvPr id="13" name="Straight Connector 12">
              <a:extLst>
                <a:ext uri="{FF2B5EF4-FFF2-40B4-BE49-F238E27FC236}">
                  <a16:creationId xmlns:a16="http://schemas.microsoft.com/office/drawing/2014/main" id="{C489EE8C-8400-3C9A-D8C0-E119122B2D69}"/>
                </a:ext>
              </a:extLst>
            </p:cNvPr>
            <p:cNvCxnSpPr>
              <a:endCxn id="3" idx="2"/>
            </p:cNvCxnSpPr>
            <p:nvPr/>
          </p:nvCxnSpPr>
          <p:spPr>
            <a:xfrm flipH="1" flipV="1">
              <a:off x="8771803" y="1604573"/>
              <a:ext cx="1193607"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5D5146-EFFF-7F4D-D9C6-70F114E40A63}"/>
              </a:ext>
            </a:extLst>
          </p:cNvPr>
          <p:cNvGrpSpPr/>
          <p:nvPr/>
        </p:nvGrpSpPr>
        <p:grpSpPr>
          <a:xfrm>
            <a:off x="7543060" y="3075835"/>
            <a:ext cx="2254279" cy="1147419"/>
            <a:chOff x="7543060" y="3075835"/>
            <a:chExt cx="2254279" cy="1147419"/>
          </a:xfrm>
        </p:grpSpPr>
        <p:sp>
          <p:nvSpPr>
            <p:cNvPr id="6" name="TextBox 5">
              <a:extLst>
                <a:ext uri="{FF2B5EF4-FFF2-40B4-BE49-F238E27FC236}">
                  <a16:creationId xmlns:a16="http://schemas.microsoft.com/office/drawing/2014/main" id="{97BF1455-5965-3897-E900-903F90E2AC5E}"/>
                </a:ext>
              </a:extLst>
            </p:cNvPr>
            <p:cNvSpPr txBox="1"/>
            <p:nvPr/>
          </p:nvSpPr>
          <p:spPr>
            <a:xfrm>
              <a:off x="7543060" y="3576923"/>
              <a:ext cx="2254279" cy="646331"/>
            </a:xfrm>
            <a:prstGeom prst="rect">
              <a:avLst/>
            </a:prstGeom>
            <a:noFill/>
            <a:ln w="28575">
              <a:solidFill>
                <a:srgbClr val="1D15C5"/>
              </a:solidFill>
            </a:ln>
          </p:spPr>
          <p:txBody>
            <a:bodyPr wrap="square" rtlCol="0">
              <a:spAutoFit/>
            </a:bodyPr>
            <a:lstStyle/>
            <a:p>
              <a:r>
                <a:rPr lang="en-US" dirty="0"/>
                <a:t>Forgetting to handle a specific condition</a:t>
              </a:r>
              <a:endParaRPr lang="en-BE" dirty="0"/>
            </a:p>
          </p:txBody>
        </p:sp>
        <p:cxnSp>
          <p:nvCxnSpPr>
            <p:cNvPr id="14" name="Straight Connector 13">
              <a:extLst>
                <a:ext uri="{FF2B5EF4-FFF2-40B4-BE49-F238E27FC236}">
                  <a16:creationId xmlns:a16="http://schemas.microsoft.com/office/drawing/2014/main" id="{84FC2B88-D91C-0A94-6A7F-ECBB750D35F8}"/>
                </a:ext>
              </a:extLst>
            </p:cNvPr>
            <p:cNvCxnSpPr>
              <a:cxnSpLocks/>
              <a:endCxn id="6" idx="0"/>
            </p:cNvCxnSpPr>
            <p:nvPr/>
          </p:nvCxnSpPr>
          <p:spPr>
            <a:xfrm flipH="1">
              <a:off x="8670200" y="3075835"/>
              <a:ext cx="964640" cy="501088"/>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6B3BC62-CA33-C5B1-A7FE-8C1F9F0AC3AF}"/>
              </a:ext>
            </a:extLst>
          </p:cNvPr>
          <p:cNvGrpSpPr/>
          <p:nvPr/>
        </p:nvGrpSpPr>
        <p:grpSpPr>
          <a:xfrm>
            <a:off x="10153858" y="893108"/>
            <a:ext cx="1854745" cy="1291499"/>
            <a:chOff x="10153858" y="893108"/>
            <a:chExt cx="1854745" cy="1291499"/>
          </a:xfrm>
        </p:grpSpPr>
        <p:sp>
          <p:nvSpPr>
            <p:cNvPr id="5" name="TextBox 4">
              <a:extLst>
                <a:ext uri="{FF2B5EF4-FFF2-40B4-BE49-F238E27FC236}">
                  <a16:creationId xmlns:a16="http://schemas.microsoft.com/office/drawing/2014/main" id="{55E3484E-ED50-4D3B-D12E-5C401AAF1EC5}"/>
                </a:ext>
              </a:extLst>
            </p:cNvPr>
            <p:cNvSpPr txBox="1"/>
            <p:nvPr/>
          </p:nvSpPr>
          <p:spPr>
            <a:xfrm>
              <a:off x="10153858" y="893108"/>
              <a:ext cx="1854745" cy="646331"/>
            </a:xfrm>
            <a:prstGeom prst="rect">
              <a:avLst/>
            </a:prstGeom>
            <a:noFill/>
            <a:ln w="28575">
              <a:solidFill>
                <a:srgbClr val="1D15C5"/>
              </a:solidFill>
            </a:ln>
          </p:spPr>
          <p:txBody>
            <a:bodyPr wrap="square" rtlCol="0">
              <a:spAutoFit/>
            </a:bodyPr>
            <a:lstStyle/>
            <a:p>
              <a:r>
                <a:rPr lang="en-GB" dirty="0"/>
                <a:t>F</a:t>
              </a:r>
              <a:r>
                <a:rPr lang="en-BE" dirty="0"/>
                <a:t>orgetting to add tests</a:t>
              </a:r>
            </a:p>
          </p:txBody>
        </p:sp>
        <p:cxnSp>
          <p:nvCxnSpPr>
            <p:cNvPr id="16" name="Straight Connector 15">
              <a:extLst>
                <a:ext uri="{FF2B5EF4-FFF2-40B4-BE49-F238E27FC236}">
                  <a16:creationId xmlns:a16="http://schemas.microsoft.com/office/drawing/2014/main" id="{65DD166D-EF29-BC9F-D616-590CEF8C16C4}"/>
                </a:ext>
              </a:extLst>
            </p:cNvPr>
            <p:cNvCxnSpPr>
              <a:cxnSpLocks/>
            </p:cNvCxnSpPr>
            <p:nvPr/>
          </p:nvCxnSpPr>
          <p:spPr>
            <a:xfrm flipH="1">
              <a:off x="10810873" y="1536275"/>
              <a:ext cx="405772" cy="648332"/>
            </a:xfrm>
            <a:prstGeom prst="line">
              <a:avLst/>
            </a:prstGeom>
            <a:ln w="28575">
              <a:solidFill>
                <a:srgbClr val="1D15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0AC7400-F301-1ACB-1F4A-D37B11857F81}"/>
              </a:ext>
            </a:extLst>
          </p:cNvPr>
          <p:cNvGrpSpPr/>
          <p:nvPr/>
        </p:nvGrpSpPr>
        <p:grpSpPr>
          <a:xfrm>
            <a:off x="9606764" y="1976387"/>
            <a:ext cx="1598729" cy="1549536"/>
            <a:chOff x="9606764" y="1976387"/>
            <a:chExt cx="1598729" cy="1549536"/>
          </a:xfrm>
        </p:grpSpPr>
        <p:pic>
          <p:nvPicPr>
            <p:cNvPr id="1026" name="Picture 2" descr="Browser Basic Miscellany Flat icon">
              <a:extLst>
                <a:ext uri="{FF2B5EF4-FFF2-40B4-BE49-F238E27FC236}">
                  <a16:creationId xmlns:a16="http://schemas.microsoft.com/office/drawing/2014/main" id="{77D67201-83C9-7BCC-5F65-EE97965BD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2" t="21235" r="3973" b="2103"/>
            <a:stretch/>
          </p:blipFill>
          <p:spPr bwMode="auto">
            <a:xfrm>
              <a:off x="9606764" y="1976387"/>
              <a:ext cx="1474466" cy="12287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FA14ECE-EBA3-54AF-819F-686A25430C3A}"/>
                </a:ext>
              </a:extLst>
            </p:cNvPr>
            <p:cNvSpPr txBox="1"/>
            <p:nvPr/>
          </p:nvSpPr>
          <p:spPr>
            <a:xfrm>
              <a:off x="9759103" y="3154109"/>
              <a:ext cx="1446390" cy="371814"/>
            </a:xfrm>
            <a:prstGeom prst="rect">
              <a:avLst/>
            </a:prstGeom>
            <a:noFill/>
          </p:spPr>
          <p:txBody>
            <a:bodyPr wrap="square" rtlCol="0">
              <a:spAutoFit/>
            </a:bodyPr>
            <a:lstStyle/>
            <a:p>
              <a:r>
                <a:rPr lang="en-BE" dirty="0"/>
                <a:t>Code issues</a:t>
              </a:r>
            </a:p>
          </p:txBody>
        </p:sp>
      </p:grpSp>
      <p:sp>
        <p:nvSpPr>
          <p:cNvPr id="15" name="TextBox 14">
            <a:extLst>
              <a:ext uri="{FF2B5EF4-FFF2-40B4-BE49-F238E27FC236}">
                <a16:creationId xmlns:a16="http://schemas.microsoft.com/office/drawing/2014/main" id="{90595C95-C62B-7194-AD4C-C23A70EB0B2D}"/>
              </a:ext>
            </a:extLst>
          </p:cNvPr>
          <p:cNvSpPr txBox="1"/>
          <p:nvPr/>
        </p:nvSpPr>
        <p:spPr>
          <a:xfrm>
            <a:off x="1053483" y="6043595"/>
            <a:ext cx="6439251" cy="646331"/>
          </a:xfrm>
          <a:prstGeom prst="rect">
            <a:avLst/>
          </a:prstGeom>
          <a:noFill/>
          <a:ln w="28575">
            <a:solidFill>
              <a:srgbClr val="1D15C5"/>
            </a:solidFill>
          </a:ln>
        </p:spPr>
        <p:txBody>
          <a:bodyPr wrap="square">
            <a:spAutoFit/>
          </a:bodyPr>
          <a:lstStyle/>
          <a:p>
            <a:r>
              <a:rPr lang="en-GB" b="0" i="0" dirty="0">
                <a:solidFill>
                  <a:srgbClr val="333333"/>
                </a:solidFill>
                <a:effectLst/>
                <a:latin typeface="OpenSans"/>
              </a:rPr>
              <a:t>One thing to always remember, code reviews are not about us being good or bad coders, they're about making our code better. </a:t>
            </a:r>
            <a:endParaRPr lang="en-US" dirty="0"/>
          </a:p>
        </p:txBody>
      </p:sp>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3076" name="Picture 4" descr="Code review - Free computer icons">
            <a:extLst>
              <a:ext uri="{FF2B5EF4-FFF2-40B4-BE49-F238E27FC236}">
                <a16:creationId xmlns:a16="http://schemas.microsoft.com/office/drawing/2014/main" id="{597D7FA6-178F-E161-491D-EB1ACD8A2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960" y="3570983"/>
            <a:ext cx="1247149" cy="12471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2747F7-7596-FDD1-BF64-1502A3D3B436}"/>
              </a:ext>
            </a:extLst>
          </p:cNvPr>
          <p:cNvGrpSpPr/>
          <p:nvPr/>
        </p:nvGrpSpPr>
        <p:grpSpPr>
          <a:xfrm>
            <a:off x="1791811" y="5042866"/>
            <a:ext cx="1807710" cy="1750963"/>
            <a:chOff x="1040422" y="4780151"/>
            <a:chExt cx="1807710" cy="1750963"/>
          </a:xfrm>
        </p:grpSpPr>
        <p:pic>
          <p:nvPicPr>
            <p:cNvPr id="15" name="Picture 6" descr="Female software developer icon Stock Vector | Adobe Stock">
              <a:extLst>
                <a:ext uri="{FF2B5EF4-FFF2-40B4-BE49-F238E27FC236}">
                  <a16:creationId xmlns:a16="http://schemas.microsoft.com/office/drawing/2014/main" id="{F754851D-6A7A-D6C9-BB44-582FD564F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0C5F71E-5648-E9C0-980B-F06803DC3EF2}"/>
                </a:ext>
              </a:extLst>
            </p:cNvPr>
            <p:cNvSpPr txBox="1"/>
            <p:nvPr/>
          </p:nvSpPr>
          <p:spPr>
            <a:xfrm>
              <a:off x="1040422" y="6161782"/>
              <a:ext cx="1807710" cy="369332"/>
            </a:xfrm>
            <a:prstGeom prst="rect">
              <a:avLst/>
            </a:prstGeom>
            <a:noFill/>
          </p:spPr>
          <p:txBody>
            <a:bodyPr wrap="square" rtlCol="0">
              <a:spAutoFit/>
            </a:bodyPr>
            <a:lstStyle/>
            <a:p>
              <a:endParaRPr lang="en-BE" dirty="0"/>
            </a:p>
          </p:txBody>
        </p:sp>
      </p:grpSp>
      <p:grpSp>
        <p:nvGrpSpPr>
          <p:cNvPr id="23" name="Group 22">
            <a:extLst>
              <a:ext uri="{FF2B5EF4-FFF2-40B4-BE49-F238E27FC236}">
                <a16:creationId xmlns:a16="http://schemas.microsoft.com/office/drawing/2014/main" id="{ACDE12F8-945D-262E-B386-33B0F1D96C4C}"/>
              </a:ext>
            </a:extLst>
          </p:cNvPr>
          <p:cNvGrpSpPr/>
          <p:nvPr/>
        </p:nvGrpSpPr>
        <p:grpSpPr>
          <a:xfrm>
            <a:off x="5162663" y="5239379"/>
            <a:ext cx="1807710" cy="1794958"/>
            <a:chOff x="4649729" y="4780151"/>
            <a:chExt cx="1807710" cy="1794958"/>
          </a:xfrm>
        </p:grpSpPr>
        <p:pic>
          <p:nvPicPr>
            <p:cNvPr id="24" name="Picture 8" descr="Developer Icon Vector Art, Icons, and Graphics for Free Download">
              <a:extLst>
                <a:ext uri="{FF2B5EF4-FFF2-40B4-BE49-F238E27FC236}">
                  <a16:creationId xmlns:a16="http://schemas.microsoft.com/office/drawing/2014/main" id="{F4BB2D32-4222-B8F0-976F-85F4AE3A79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F34B4D-2463-3BA0-0102-C849CF9152F4}"/>
                </a:ext>
              </a:extLst>
            </p:cNvPr>
            <p:cNvSpPr txBox="1"/>
            <p:nvPr/>
          </p:nvSpPr>
          <p:spPr>
            <a:xfrm>
              <a:off x="4649729" y="6205777"/>
              <a:ext cx="1807710" cy="369332"/>
            </a:xfrm>
            <a:prstGeom prst="rect">
              <a:avLst/>
            </a:prstGeom>
            <a:noFill/>
          </p:spPr>
          <p:txBody>
            <a:bodyPr wrap="square" rtlCol="0">
              <a:spAutoFit/>
            </a:bodyPr>
            <a:lstStyle/>
            <a:p>
              <a:endParaRPr lang="en-BE" dirty="0"/>
            </a:p>
          </p:txBody>
        </p:sp>
      </p:grpSp>
      <p:grpSp>
        <p:nvGrpSpPr>
          <p:cNvPr id="26" name="Group 25">
            <a:extLst>
              <a:ext uri="{FF2B5EF4-FFF2-40B4-BE49-F238E27FC236}">
                <a16:creationId xmlns:a16="http://schemas.microsoft.com/office/drawing/2014/main" id="{E899FB12-2437-28A4-D4A1-C9FFF2AE8994}"/>
              </a:ext>
            </a:extLst>
          </p:cNvPr>
          <p:cNvGrpSpPr/>
          <p:nvPr/>
        </p:nvGrpSpPr>
        <p:grpSpPr>
          <a:xfrm>
            <a:off x="8291445" y="4562904"/>
            <a:ext cx="2093610" cy="2103647"/>
            <a:chOff x="8855041" y="4427467"/>
            <a:chExt cx="2093610" cy="2103647"/>
          </a:xfrm>
        </p:grpSpPr>
        <p:pic>
          <p:nvPicPr>
            <p:cNvPr id="27" name="Picture 4" descr="Developer Icon Vector Art, Icons, and Graphics for Free Download">
              <a:extLst>
                <a:ext uri="{FF2B5EF4-FFF2-40B4-BE49-F238E27FC236}">
                  <a16:creationId xmlns:a16="http://schemas.microsoft.com/office/drawing/2014/main" id="{F5DA1067-E9BE-4700-372E-3EF668EFF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9822144-31DF-711E-1B62-F074CF53A2A7}"/>
                </a:ext>
              </a:extLst>
            </p:cNvPr>
            <p:cNvSpPr txBox="1"/>
            <p:nvPr/>
          </p:nvSpPr>
          <p:spPr>
            <a:xfrm>
              <a:off x="8997991" y="6161782"/>
              <a:ext cx="1807710" cy="369332"/>
            </a:xfrm>
            <a:prstGeom prst="rect">
              <a:avLst/>
            </a:prstGeom>
            <a:noFill/>
          </p:spPr>
          <p:txBody>
            <a:bodyPr wrap="square" rtlCol="0">
              <a:spAutoFit/>
            </a:bodyPr>
            <a:lstStyle/>
            <a:p>
              <a:endParaRPr lang="en-BE" dirty="0"/>
            </a:p>
          </p:txBody>
        </p:sp>
      </p:grpSp>
      <p:pic>
        <p:nvPicPr>
          <p:cNvPr id="3080" name="Picture 8" descr="Facility management - Free real estate icons">
            <a:extLst>
              <a:ext uri="{FF2B5EF4-FFF2-40B4-BE49-F238E27FC236}">
                <a16:creationId xmlns:a16="http://schemas.microsoft.com/office/drawing/2014/main" id="{605459C3-E7CB-D7E2-C21C-1372CFEB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424" y="1197722"/>
            <a:ext cx="1580230" cy="15802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1D6DD40-7085-0560-35BE-2891BC9CAFBE}"/>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30" name="TextBox 29">
            <a:extLst>
              <a:ext uri="{FF2B5EF4-FFF2-40B4-BE49-F238E27FC236}">
                <a16:creationId xmlns:a16="http://schemas.microsoft.com/office/drawing/2014/main" id="{0D000436-7DEF-D72F-050C-8E9291B38B02}"/>
              </a:ext>
            </a:extLst>
          </p:cNvPr>
          <p:cNvSpPr txBox="1"/>
          <p:nvPr/>
        </p:nvSpPr>
        <p:spPr>
          <a:xfrm>
            <a:off x="6388858" y="5342595"/>
            <a:ext cx="749508" cy="376465"/>
          </a:xfrm>
          <a:prstGeom prst="rect">
            <a:avLst/>
          </a:prstGeom>
          <a:noFill/>
        </p:spPr>
        <p:txBody>
          <a:bodyPr wrap="square" rtlCol="0">
            <a:spAutoFit/>
          </a:bodyPr>
          <a:lstStyle/>
          <a:p>
            <a:r>
              <a:rPr lang="en-BE" dirty="0"/>
              <a:t>Bob</a:t>
            </a:r>
          </a:p>
        </p:txBody>
      </p:sp>
      <p:sp>
        <p:nvSpPr>
          <p:cNvPr id="31" name="TextBox 30">
            <a:extLst>
              <a:ext uri="{FF2B5EF4-FFF2-40B4-BE49-F238E27FC236}">
                <a16:creationId xmlns:a16="http://schemas.microsoft.com/office/drawing/2014/main" id="{9E29A6A0-682D-6243-1117-091B4797CAA8}"/>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sp>
        <p:nvSpPr>
          <p:cNvPr id="32" name="TextBox 31">
            <a:extLst>
              <a:ext uri="{FF2B5EF4-FFF2-40B4-BE49-F238E27FC236}">
                <a16:creationId xmlns:a16="http://schemas.microsoft.com/office/drawing/2014/main" id="{E471C8EE-A17D-0211-F7BA-3B6E6C24CFD7}"/>
              </a:ext>
            </a:extLst>
          </p:cNvPr>
          <p:cNvSpPr txBox="1"/>
          <p:nvPr/>
        </p:nvSpPr>
        <p:spPr>
          <a:xfrm>
            <a:off x="6620927" y="2173967"/>
            <a:ext cx="1555315" cy="369332"/>
          </a:xfrm>
          <a:prstGeom prst="rect">
            <a:avLst/>
          </a:prstGeom>
          <a:noFill/>
        </p:spPr>
        <p:txBody>
          <a:bodyPr wrap="square" rtlCol="0">
            <a:spAutoFit/>
          </a:bodyPr>
          <a:lstStyle/>
          <a:p>
            <a:r>
              <a:rPr lang="en-BE" dirty="0"/>
              <a:t>Company</a:t>
            </a:r>
          </a:p>
        </p:txBody>
      </p:sp>
      <p:sp>
        <p:nvSpPr>
          <p:cNvPr id="33" name="Down Arrow 32">
            <a:extLst>
              <a:ext uri="{FF2B5EF4-FFF2-40B4-BE49-F238E27FC236}">
                <a16:creationId xmlns:a16="http://schemas.microsoft.com/office/drawing/2014/main" id="{B180ADA0-AF65-DF6F-72DE-9D8E5FF46268}"/>
              </a:ext>
            </a:extLst>
          </p:cNvPr>
          <p:cNvSpPr/>
          <p:nvPr/>
        </p:nvSpPr>
        <p:spPr>
          <a:xfrm>
            <a:off x="5904854" y="294048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Down Arrow 33">
            <a:extLst>
              <a:ext uri="{FF2B5EF4-FFF2-40B4-BE49-F238E27FC236}">
                <a16:creationId xmlns:a16="http://schemas.microsoft.com/office/drawing/2014/main" id="{D8F40ECB-A471-EF4F-799E-86163915B7A8}"/>
              </a:ext>
            </a:extLst>
          </p:cNvPr>
          <p:cNvSpPr/>
          <p:nvPr/>
        </p:nvSpPr>
        <p:spPr>
          <a:xfrm rot="4137391">
            <a:off x="4016282" y="3661217"/>
            <a:ext cx="495501" cy="1976907"/>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Down Arrow 34">
            <a:extLst>
              <a:ext uri="{FF2B5EF4-FFF2-40B4-BE49-F238E27FC236}">
                <a16:creationId xmlns:a16="http://schemas.microsoft.com/office/drawing/2014/main" id="{A63DEABC-07FF-733D-6A9E-C89BA6CEB463}"/>
              </a:ext>
            </a:extLst>
          </p:cNvPr>
          <p:cNvSpPr/>
          <p:nvPr/>
        </p:nvSpPr>
        <p:spPr>
          <a:xfrm>
            <a:off x="5858440" y="4781527"/>
            <a:ext cx="495501" cy="394603"/>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TextBox 35">
            <a:extLst>
              <a:ext uri="{FF2B5EF4-FFF2-40B4-BE49-F238E27FC236}">
                <a16:creationId xmlns:a16="http://schemas.microsoft.com/office/drawing/2014/main" id="{6BB54785-3F1C-E80E-1073-F8D01D6B1635}"/>
              </a:ext>
            </a:extLst>
          </p:cNvPr>
          <p:cNvSpPr txBox="1"/>
          <p:nvPr/>
        </p:nvSpPr>
        <p:spPr>
          <a:xfrm>
            <a:off x="6528082" y="3470399"/>
            <a:ext cx="1670783" cy="369332"/>
          </a:xfrm>
          <a:prstGeom prst="rect">
            <a:avLst/>
          </a:prstGeom>
          <a:noFill/>
        </p:spPr>
        <p:txBody>
          <a:bodyPr wrap="square" rtlCol="0">
            <a:spAutoFit/>
          </a:bodyPr>
          <a:lstStyle/>
          <a:p>
            <a:r>
              <a:rPr lang="en-BE" dirty="0"/>
              <a:t>Code reviews</a:t>
            </a:r>
          </a:p>
        </p:txBody>
      </p:sp>
      <p:sp>
        <p:nvSpPr>
          <p:cNvPr id="37" name="Down Arrow 36">
            <a:extLst>
              <a:ext uri="{FF2B5EF4-FFF2-40B4-BE49-F238E27FC236}">
                <a16:creationId xmlns:a16="http://schemas.microsoft.com/office/drawing/2014/main" id="{5AF6AB28-C829-1200-06E7-7FBCDA4D0EAF}"/>
              </a:ext>
            </a:extLst>
          </p:cNvPr>
          <p:cNvSpPr/>
          <p:nvPr/>
        </p:nvSpPr>
        <p:spPr>
          <a:xfrm rot="17417905">
            <a:off x="7787901" y="3583908"/>
            <a:ext cx="495501" cy="1694775"/>
          </a:xfrm>
          <a:prstGeom prst="down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96B2D179-A7F6-9BAE-04DE-F7995E2BAC1A}"/>
              </a:ext>
            </a:extLst>
          </p:cNvPr>
          <p:cNvGrpSpPr/>
          <p:nvPr/>
        </p:nvGrpSpPr>
        <p:grpSpPr>
          <a:xfrm>
            <a:off x="10096389" y="2236868"/>
            <a:ext cx="2020849" cy="1192132"/>
            <a:chOff x="10096389" y="2236868"/>
            <a:chExt cx="2020849" cy="1192132"/>
          </a:xfrm>
        </p:grpSpPr>
        <p:pic>
          <p:nvPicPr>
            <p:cNvPr id="3084" name="Picture 12" descr="Quality assurance - Free shipping and delivery icons">
              <a:extLst>
                <a:ext uri="{FF2B5EF4-FFF2-40B4-BE49-F238E27FC236}">
                  <a16:creationId xmlns:a16="http://schemas.microsoft.com/office/drawing/2014/main" id="{775D44F4-19B0-39B2-7235-A2EB5F4F2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5106" y="2236868"/>
              <a:ext cx="1192132" cy="1192132"/>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Arrow 37">
              <a:extLst>
                <a:ext uri="{FF2B5EF4-FFF2-40B4-BE49-F238E27FC236}">
                  <a16:creationId xmlns:a16="http://schemas.microsoft.com/office/drawing/2014/main" id="{10C99CE0-F034-F248-A665-7F3E41D69534}"/>
                </a:ext>
              </a:extLst>
            </p:cNvPr>
            <p:cNvSpPr/>
            <p:nvPr/>
          </p:nvSpPr>
          <p:spPr>
            <a:xfrm>
              <a:off x="10096389" y="2708872"/>
              <a:ext cx="805912" cy="330154"/>
            </a:xfrm>
            <a:prstGeom prst="righ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3086" name="Picture 14" descr="No Trust Images – Browse 3,938 Stock Photos, Vectors, and Video | Adobe  Stock">
            <a:extLst>
              <a:ext uri="{FF2B5EF4-FFF2-40B4-BE49-F238E27FC236}">
                <a16:creationId xmlns:a16="http://schemas.microsoft.com/office/drawing/2014/main" id="{05E9B9A8-3A45-946F-C8E0-D3CC43B978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158" t="19030" r="18173" b="24391"/>
          <a:stretch/>
        </p:blipFill>
        <p:spPr bwMode="auto">
          <a:xfrm>
            <a:off x="8756541" y="2295096"/>
            <a:ext cx="1188692" cy="103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animEffect transition="in" filter="dissolve">
                                      <p:cBhvr>
                                        <p:cTn id="7" dur="500"/>
                                        <p:tgtEl>
                                          <p:spTgt spid="30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7816776" y="705010"/>
            <a:ext cx="3913646" cy="2031325"/>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Programming language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(&gt;85)</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a:p>
            <a:pPr marL="285750" indent="-285750">
              <a:buFont typeface="Arial" panose="020B0604020202020204" pitchFamily="34" charset="0"/>
              <a:buChar char="•"/>
            </a:pPr>
            <a:r>
              <a:rPr lang="en-BE" dirty="0"/>
              <a:t>Design Diagrams</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dissolve">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668112" y="2956585"/>
            <a:ext cx="3545491" cy="2788946"/>
            <a:chOff x="1668112" y="2956585"/>
            <a:chExt cx="3545491" cy="2788946"/>
          </a:xfrm>
        </p:grpSpPr>
        <p:sp>
          <p:nvSpPr>
            <p:cNvPr id="5" name="TextBox 4">
              <a:extLst>
                <a:ext uri="{FF2B5EF4-FFF2-40B4-BE49-F238E27FC236}">
                  <a16:creationId xmlns:a16="http://schemas.microsoft.com/office/drawing/2014/main" id="{7EAEB97F-C5E0-CEBB-E0AC-3CF2F5BA9924}"/>
                </a:ext>
              </a:extLst>
            </p:cNvPr>
            <p:cNvSpPr txBox="1"/>
            <p:nvPr/>
          </p:nvSpPr>
          <p:spPr>
            <a:xfrm>
              <a:off x="1668112" y="2956585"/>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30087"/>
              <a:ext cx="3499868" cy="215444"/>
            </a:xfrm>
            <a:prstGeom prst="rect">
              <a:avLst/>
            </a:prstGeom>
            <a:noFill/>
          </p:spPr>
          <p:txBody>
            <a:bodyPr wrap="square" rtlCol="0">
              <a:spAutoFit/>
            </a:bodyPr>
            <a:lstStyle/>
            <a:p>
              <a:r>
                <a:rPr lang="en-BE" sz="800" dirty="0">
                  <a:solidFill>
                    <a:schemeClr val="tx1">
                      <a:lumMod val="75000"/>
                      <a:lumOff val="25000"/>
                    </a:schemeClr>
                  </a:solidFill>
                </a:rPr>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30AA-C4A0-3DA6-8664-D95C65BD9CBA}"/>
              </a:ext>
            </a:extLst>
          </p:cNvPr>
          <p:cNvSpPr>
            <a:spLocks noGrp="1"/>
          </p:cNvSpPr>
          <p:nvPr>
            <p:ph type="title"/>
          </p:nvPr>
        </p:nvSpPr>
        <p:spPr/>
        <p:txBody>
          <a:bodyPr/>
          <a:lstStyle/>
          <a:p>
            <a:r>
              <a:rPr lang="en-US" b="1" dirty="0"/>
              <a:t>Announcements</a:t>
            </a:r>
          </a:p>
        </p:txBody>
      </p:sp>
      <p:sp>
        <p:nvSpPr>
          <p:cNvPr id="3" name="Content Placeholder 2">
            <a:extLst>
              <a:ext uri="{FF2B5EF4-FFF2-40B4-BE49-F238E27FC236}">
                <a16:creationId xmlns:a16="http://schemas.microsoft.com/office/drawing/2014/main" id="{6E48985A-A3A4-B881-BA39-E24DC8597405}"/>
              </a:ext>
            </a:extLst>
          </p:cNvPr>
          <p:cNvSpPr>
            <a:spLocks noGrp="1"/>
          </p:cNvSpPr>
          <p:nvPr>
            <p:ph idx="1"/>
          </p:nvPr>
        </p:nvSpPr>
        <p:spPr/>
        <p:txBody>
          <a:bodyPr/>
          <a:lstStyle/>
          <a:p>
            <a:r>
              <a:rPr lang="en-US" dirty="0"/>
              <a:t>Fill in the Senior Design Competition </a:t>
            </a:r>
            <a:r>
              <a:rPr lang="en-US" dirty="0">
                <a:hlinkClick r:id="rId2"/>
              </a:rPr>
              <a:t>data sheet</a:t>
            </a:r>
            <a:endParaRPr lang="en-US" dirty="0"/>
          </a:p>
          <a:p>
            <a:r>
              <a:rPr lang="en-US" dirty="0"/>
              <a:t>Please start on Lab 2 ASAP</a:t>
            </a:r>
          </a:p>
          <a:p>
            <a:r>
              <a:rPr lang="en-US" dirty="0"/>
              <a:t>Weekly group meetings: </a:t>
            </a:r>
            <a:r>
              <a:rPr lang="en-US" dirty="0">
                <a:hlinkClick r:id="rId3"/>
              </a:rPr>
              <a:t>Template for the minutes</a:t>
            </a:r>
            <a:endParaRPr lang="en-US" dirty="0"/>
          </a:p>
          <a:p>
            <a:r>
              <a:rPr lang="en-US" dirty="0"/>
              <a:t>Start working on your </a:t>
            </a:r>
            <a:r>
              <a:rPr lang="en-US" dirty="0">
                <a:hlinkClick r:id="rId4"/>
              </a:rPr>
              <a:t>Precondition report </a:t>
            </a:r>
            <a:r>
              <a:rPr lang="en-US" dirty="0"/>
              <a:t>ASAP</a:t>
            </a:r>
          </a:p>
        </p:txBody>
      </p:sp>
    </p:spTree>
    <p:extLst>
      <p:ext uri="{BB962C8B-B14F-4D97-AF65-F5344CB8AC3E}">
        <p14:creationId xmlns:p14="http://schemas.microsoft.com/office/powerpoint/2010/main" val="802395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Git &amp; GitHub - 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grpSp>
        <p:nvGrpSpPr>
          <p:cNvPr id="49" name="Group 48">
            <a:extLst>
              <a:ext uri="{FF2B5EF4-FFF2-40B4-BE49-F238E27FC236}">
                <a16:creationId xmlns:a16="http://schemas.microsoft.com/office/drawing/2014/main" id="{E998050F-CC49-75F4-365C-93605E471804}"/>
              </a:ext>
            </a:extLst>
          </p:cNvPr>
          <p:cNvGrpSpPr/>
          <p:nvPr/>
        </p:nvGrpSpPr>
        <p:grpSpPr>
          <a:xfrm>
            <a:off x="2046892" y="4989256"/>
            <a:ext cx="2671762" cy="1607304"/>
            <a:chOff x="2046892" y="4989256"/>
            <a:chExt cx="2671762" cy="1607304"/>
          </a:xfrm>
        </p:grpSpPr>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6448D92-7FDE-9F9F-3B13-F0422A0CABDD}"/>
                </a:ext>
              </a:extLst>
            </p:cNvPr>
            <p:cNvSpPr txBox="1"/>
            <p:nvPr/>
          </p:nvSpPr>
          <p:spPr>
            <a:xfrm>
              <a:off x="2510527" y="6134895"/>
              <a:ext cx="1744492" cy="461665"/>
            </a:xfrm>
            <a:prstGeom prst="rect">
              <a:avLst/>
            </a:prstGeom>
            <a:noFill/>
          </p:spPr>
          <p:txBody>
            <a:bodyPr wrap="square" rtlCol="0">
              <a:spAutoFit/>
            </a:bodyPr>
            <a:lstStyle/>
            <a:p>
              <a:r>
                <a:rPr lang="en-BE" sz="2400" dirty="0"/>
                <a:t>In this class</a:t>
              </a:r>
            </a:p>
          </p:txBody>
        </p:sp>
      </p:grpSp>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977-7CA6-63ED-67B6-56771CC0DAE4}"/>
              </a:ext>
            </a:extLst>
          </p:cNvPr>
          <p:cNvSpPr>
            <a:spLocks noGrp="1"/>
          </p:cNvSpPr>
          <p:nvPr>
            <p:ph type="title"/>
          </p:nvPr>
        </p:nvSpPr>
        <p:spPr>
          <a:xfrm>
            <a:off x="838200" y="139211"/>
            <a:ext cx="10515600" cy="409426"/>
          </a:xfrm>
        </p:spPr>
        <p:txBody>
          <a:bodyPr>
            <a:normAutofit fontScale="90000"/>
          </a:bodyPr>
          <a:lstStyle/>
          <a:p>
            <a:r>
              <a:rPr lang="en-US" dirty="0"/>
              <a:t>Issue Template</a:t>
            </a:r>
          </a:p>
        </p:txBody>
      </p:sp>
      <p:sp>
        <p:nvSpPr>
          <p:cNvPr id="5" name="TextBox 4">
            <a:extLst>
              <a:ext uri="{FF2B5EF4-FFF2-40B4-BE49-F238E27FC236}">
                <a16:creationId xmlns:a16="http://schemas.microsoft.com/office/drawing/2014/main" id="{FF5171BF-3CD2-BD32-0D65-D7696F6D7820}"/>
              </a:ext>
            </a:extLst>
          </p:cNvPr>
          <p:cNvSpPr txBox="1"/>
          <p:nvPr/>
        </p:nvSpPr>
        <p:spPr>
          <a:xfrm>
            <a:off x="3161555" y="6492874"/>
            <a:ext cx="6094206" cy="261610"/>
          </a:xfrm>
          <a:prstGeom prst="rect">
            <a:avLst/>
          </a:prstGeom>
          <a:noFill/>
        </p:spPr>
        <p:txBody>
          <a:bodyPr wrap="square">
            <a:spAutoFit/>
          </a:bodyPr>
          <a:lstStyle/>
          <a:p>
            <a:r>
              <a:rPr lang="en-US" sz="1100" dirty="0">
                <a:hlinkClick r:id="rId2"/>
              </a:rPr>
              <a:t>https://github.com/hubtype/botonic/tree/master-lts/.github/ISSUE_TEMPLATE</a:t>
            </a:r>
            <a:endParaRPr lang="en-US" sz="1100" dirty="0"/>
          </a:p>
        </p:txBody>
      </p:sp>
      <p:pic>
        <p:nvPicPr>
          <p:cNvPr id="7" name="Picture 6" descr="A screenshot of a computer&#10;&#10;Description automatically generated">
            <a:extLst>
              <a:ext uri="{FF2B5EF4-FFF2-40B4-BE49-F238E27FC236}">
                <a16:creationId xmlns:a16="http://schemas.microsoft.com/office/drawing/2014/main" id="{6D2DC66F-1D28-71E0-8057-306DD481F6B4}"/>
              </a:ext>
            </a:extLst>
          </p:cNvPr>
          <p:cNvPicPr>
            <a:picLocks noChangeAspect="1"/>
          </p:cNvPicPr>
          <p:nvPr/>
        </p:nvPicPr>
        <p:blipFill>
          <a:blip r:embed="rId3"/>
          <a:stretch>
            <a:fillRect/>
          </a:stretch>
        </p:blipFill>
        <p:spPr>
          <a:xfrm>
            <a:off x="1910977" y="817149"/>
            <a:ext cx="6605195" cy="2005679"/>
          </a:xfrm>
          <a:prstGeom prst="rect">
            <a:avLst/>
          </a:prstGeom>
          <a:ln>
            <a:solidFill>
              <a:srgbClr val="1D15C5"/>
            </a:solidFill>
          </a:ln>
        </p:spPr>
      </p:pic>
      <p:pic>
        <p:nvPicPr>
          <p:cNvPr id="9" name="Picture 8" descr="A screenshot of a computer&#10;&#10;Description automatically generated">
            <a:extLst>
              <a:ext uri="{FF2B5EF4-FFF2-40B4-BE49-F238E27FC236}">
                <a16:creationId xmlns:a16="http://schemas.microsoft.com/office/drawing/2014/main" id="{150CCA2F-8F2D-AC21-8A5B-361C101CEE43}"/>
              </a:ext>
            </a:extLst>
          </p:cNvPr>
          <p:cNvPicPr>
            <a:picLocks noChangeAspect="1"/>
          </p:cNvPicPr>
          <p:nvPr/>
        </p:nvPicPr>
        <p:blipFill>
          <a:blip r:embed="rId4"/>
          <a:stretch>
            <a:fillRect/>
          </a:stretch>
        </p:blipFill>
        <p:spPr>
          <a:xfrm>
            <a:off x="1910977" y="2934810"/>
            <a:ext cx="6605195" cy="3558064"/>
          </a:xfrm>
          <a:prstGeom prst="rect">
            <a:avLst/>
          </a:prstGeom>
          <a:ln>
            <a:solidFill>
              <a:srgbClr val="1D15C5"/>
            </a:solidFill>
          </a:ln>
        </p:spPr>
      </p:pic>
      <p:sp>
        <p:nvSpPr>
          <p:cNvPr id="10" name="TextBox 9">
            <a:extLst>
              <a:ext uri="{FF2B5EF4-FFF2-40B4-BE49-F238E27FC236}">
                <a16:creationId xmlns:a16="http://schemas.microsoft.com/office/drawing/2014/main" id="{64F0D234-16C8-69F1-DF27-687BA82AF242}"/>
              </a:ext>
            </a:extLst>
          </p:cNvPr>
          <p:cNvSpPr txBox="1"/>
          <p:nvPr/>
        </p:nvSpPr>
        <p:spPr>
          <a:xfrm>
            <a:off x="8516172" y="1635322"/>
            <a:ext cx="1914861" cy="369332"/>
          </a:xfrm>
          <a:prstGeom prst="rect">
            <a:avLst/>
          </a:prstGeom>
          <a:noFill/>
        </p:spPr>
        <p:txBody>
          <a:bodyPr wrap="square" rtlCol="0">
            <a:spAutoFit/>
          </a:bodyPr>
          <a:lstStyle/>
          <a:p>
            <a:r>
              <a:rPr lang="en-US" dirty="0"/>
              <a:t>Feature request</a:t>
            </a:r>
          </a:p>
        </p:txBody>
      </p:sp>
      <p:sp>
        <p:nvSpPr>
          <p:cNvPr id="11" name="TextBox 10">
            <a:extLst>
              <a:ext uri="{FF2B5EF4-FFF2-40B4-BE49-F238E27FC236}">
                <a16:creationId xmlns:a16="http://schemas.microsoft.com/office/drawing/2014/main" id="{E400647A-EA47-D22E-7E77-8D6FAC4509EE}"/>
              </a:ext>
            </a:extLst>
          </p:cNvPr>
          <p:cNvSpPr txBox="1"/>
          <p:nvPr/>
        </p:nvSpPr>
        <p:spPr>
          <a:xfrm>
            <a:off x="8516172" y="2934810"/>
            <a:ext cx="1269403" cy="369332"/>
          </a:xfrm>
          <a:prstGeom prst="rect">
            <a:avLst/>
          </a:prstGeom>
          <a:noFill/>
        </p:spPr>
        <p:txBody>
          <a:bodyPr wrap="square" rtlCol="0">
            <a:spAutoFit/>
          </a:bodyPr>
          <a:lstStyle/>
          <a:p>
            <a:r>
              <a:rPr lang="en-US" dirty="0"/>
              <a:t>Bug report</a:t>
            </a:r>
          </a:p>
        </p:txBody>
      </p:sp>
    </p:spTree>
    <p:extLst>
      <p:ext uri="{BB962C8B-B14F-4D97-AF65-F5344CB8AC3E}">
        <p14:creationId xmlns:p14="http://schemas.microsoft.com/office/powerpoint/2010/main" val="53738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E86-1CBF-CBC3-B8EE-05B082251599}"/>
              </a:ext>
            </a:extLst>
          </p:cNvPr>
          <p:cNvSpPr>
            <a:spLocks noGrp="1"/>
          </p:cNvSpPr>
          <p:nvPr>
            <p:ph type="title"/>
          </p:nvPr>
        </p:nvSpPr>
        <p:spPr>
          <a:xfrm>
            <a:off x="838200" y="129092"/>
            <a:ext cx="10515600" cy="753035"/>
          </a:xfrm>
        </p:spPr>
        <p:txBody>
          <a:bodyPr>
            <a:normAutofit/>
          </a:bodyPr>
          <a:lstStyle/>
          <a:p>
            <a:r>
              <a:rPr lang="en-US" dirty="0"/>
              <a:t>Issue Triage</a:t>
            </a:r>
          </a:p>
        </p:txBody>
      </p:sp>
      <p:sp>
        <p:nvSpPr>
          <p:cNvPr id="4" name="TextBox 3">
            <a:extLst>
              <a:ext uri="{FF2B5EF4-FFF2-40B4-BE49-F238E27FC236}">
                <a16:creationId xmlns:a16="http://schemas.microsoft.com/office/drawing/2014/main" id="{E42B16CF-CF89-1BCD-0301-6A5C020D3230}"/>
              </a:ext>
            </a:extLst>
          </p:cNvPr>
          <p:cNvSpPr txBox="1"/>
          <p:nvPr/>
        </p:nvSpPr>
        <p:spPr>
          <a:xfrm>
            <a:off x="634700" y="1223815"/>
            <a:ext cx="10719100"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Issue triaging is the process by which maintainers of a project takes to review and organize new GitHub issues and pull requests.</a:t>
            </a:r>
          </a:p>
          <a:p>
            <a:pPr marL="285750" indent="-285750">
              <a:buFont typeface="Arial" panose="020B0604020202020204" pitchFamily="34" charset="0"/>
              <a:buChar char="•"/>
            </a:pPr>
            <a:r>
              <a:rPr lang="en-US" sz="2400" dirty="0"/>
              <a:t>It involves categorizing issues and pull requests based on factors such as priority/urgency, ownership of the issue, and the issue/pull request label (bug, feature, enhancement, etc.).</a:t>
            </a:r>
          </a:p>
          <a:p>
            <a:endParaRPr lang="en-US" dirty="0"/>
          </a:p>
          <a:p>
            <a:r>
              <a:rPr lang="en-US" sz="2400" dirty="0"/>
              <a:t>Read about Issue Triaging</a:t>
            </a:r>
          </a:p>
          <a:p>
            <a:pPr marL="285750" indent="-285750">
              <a:buFont typeface="Arial" panose="020B0604020202020204" pitchFamily="34" charset="0"/>
              <a:buChar char="•"/>
            </a:pPr>
            <a:r>
              <a:rPr lang="en-US" dirty="0">
                <a:hlinkClick r:id="rId2"/>
              </a:rPr>
              <a:t>https://github.com/microsoft/vscode/wiki/Issues-Triaging</a:t>
            </a:r>
            <a:endParaRPr lang="en-US" dirty="0"/>
          </a:p>
          <a:p>
            <a:pPr marL="285750" indent="-285750">
              <a:buFont typeface="Arial" panose="020B0604020202020204" pitchFamily="34" charset="0"/>
              <a:buChar char="•"/>
            </a:pPr>
            <a:r>
              <a:rPr lang="en-US" dirty="0">
                <a:hlinkClick r:id="rId3"/>
              </a:rPr>
              <a:t>https://learn.wordpress.org/tutorial/how-to-do-triage-on-github/</a:t>
            </a:r>
            <a:endParaRPr lang="en-US" dirty="0"/>
          </a:p>
        </p:txBody>
      </p:sp>
    </p:spTree>
    <p:extLst>
      <p:ext uri="{BB962C8B-B14F-4D97-AF65-F5344CB8AC3E}">
        <p14:creationId xmlns:p14="http://schemas.microsoft.com/office/powerpoint/2010/main" val="312979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1631216"/>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US" sz="2400" dirty="0"/>
              <a:t>Feature requests</a:t>
            </a:r>
            <a:endParaRPr lang="en-BE" sz="2400" dirty="0"/>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5B1642AF-3B1A-BA7A-C628-025A60FDF1FA}"/>
              </a:ext>
            </a:extLst>
          </p:cNvPr>
          <p:cNvSpPr/>
          <p:nvPr/>
        </p:nvSpPr>
        <p:spPr>
          <a:xfrm>
            <a:off x="2023672" y="4667458"/>
            <a:ext cx="2593298" cy="36174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a:cxnSpLocks/>
          </p:cNvCxnSpPr>
          <p:nvPr/>
        </p:nvCxnSpPr>
        <p:spPr>
          <a:xfrm>
            <a:off x="5632325" y="1035187"/>
            <a:ext cx="0" cy="494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984189" y="4298150"/>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 name="TextBox 2">
            <a:extLst>
              <a:ext uri="{FF2B5EF4-FFF2-40B4-BE49-F238E27FC236}">
                <a16:creationId xmlns:a16="http://schemas.microsoft.com/office/drawing/2014/main" id="{47C5B394-88F2-AA19-E69D-CCB347E0F9AF}"/>
              </a:ext>
            </a:extLst>
          </p:cNvPr>
          <p:cNvSpPr txBox="1"/>
          <p:nvPr/>
        </p:nvSpPr>
        <p:spPr>
          <a:xfrm>
            <a:off x="4299744" y="5876696"/>
            <a:ext cx="7096920" cy="830997"/>
          </a:xfrm>
          <a:prstGeom prst="rect">
            <a:avLst/>
          </a:prstGeom>
          <a:solidFill>
            <a:schemeClr val="bg1"/>
          </a:solidFill>
          <a:ln w="28575">
            <a:solidFill>
              <a:srgbClr val="C00000"/>
            </a:solidFill>
          </a:ln>
        </p:spPr>
        <p:txBody>
          <a:bodyPr wrap="square" rtlCol="0">
            <a:spAutoFit/>
          </a:bodyPr>
          <a:lstStyle/>
          <a:p>
            <a:r>
              <a:rPr lang="en-US" sz="2400" dirty="0"/>
              <a:t>In the project, it is required that you link the Issues to the Pull requests</a:t>
            </a:r>
          </a:p>
        </p:txBody>
      </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Project – Pull requests and reviews requirements</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390322" y="1177510"/>
            <a:ext cx="4189853" cy="3770868"/>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112340" y="4307900"/>
            <a:ext cx="1126805" cy="523220"/>
          </a:xfrm>
          <a:prstGeom prst="rect">
            <a:avLst/>
          </a:prstGeom>
          <a:noFill/>
          <a:ln w="28575">
            <a:solidFill>
              <a:srgbClr val="C00000"/>
            </a:solidFill>
          </a:ln>
        </p:spPr>
        <p:txBody>
          <a:bodyPr wrap="square" rtlCol="0">
            <a:spAutoFit/>
          </a:bodyPr>
          <a:lstStyle/>
          <a:p>
            <a:pPr algn="ctr"/>
            <a:r>
              <a:rPr lang="en-BE" sz="1400" dirty="0"/>
              <a:t>Markdown Language</a:t>
            </a:r>
          </a:p>
        </p:txBody>
      </p:sp>
      <p:pic>
        <p:nvPicPr>
          <p:cNvPr id="2" name="Picture 1" descr="Text&#10;&#10;Description automatically generated">
            <a:extLst>
              <a:ext uri="{FF2B5EF4-FFF2-40B4-BE49-F238E27FC236}">
                <a16:creationId xmlns:a16="http://schemas.microsoft.com/office/drawing/2014/main" id="{22C4E426-C498-4246-FBF6-47EFD9AA6C5D}"/>
              </a:ext>
            </a:extLst>
          </p:cNvPr>
          <p:cNvPicPr>
            <a:picLocks noChangeAspect="1"/>
          </p:cNvPicPr>
          <p:nvPr/>
        </p:nvPicPr>
        <p:blipFill>
          <a:blip r:embed="rId4"/>
          <a:stretch>
            <a:fillRect/>
          </a:stretch>
        </p:blipFill>
        <p:spPr>
          <a:xfrm>
            <a:off x="8307091" y="980462"/>
            <a:ext cx="3443621" cy="3698355"/>
          </a:xfrm>
          <a:prstGeom prst="rect">
            <a:avLst/>
          </a:prstGeom>
          <a:ln w="28575">
            <a:solidFill>
              <a:srgbClr val="C00000"/>
            </a:solidFill>
          </a:ln>
        </p:spPr>
      </p:pic>
      <p:sp>
        <p:nvSpPr>
          <p:cNvPr id="3" name="TextBox 2">
            <a:extLst>
              <a:ext uri="{FF2B5EF4-FFF2-40B4-BE49-F238E27FC236}">
                <a16:creationId xmlns:a16="http://schemas.microsoft.com/office/drawing/2014/main" id="{1FE6A5B8-A353-D1EA-ACFF-C673497A3390}"/>
              </a:ext>
            </a:extLst>
          </p:cNvPr>
          <p:cNvSpPr txBox="1"/>
          <p:nvPr/>
        </p:nvSpPr>
        <p:spPr>
          <a:xfrm>
            <a:off x="4179258" y="4438713"/>
            <a:ext cx="3833484" cy="2062103"/>
          </a:xfrm>
          <a:prstGeom prst="rect">
            <a:avLst/>
          </a:prstGeom>
          <a:solidFill>
            <a:schemeClr val="bg1"/>
          </a:solidFill>
          <a:ln w="38100">
            <a:solidFill>
              <a:srgbClr val="166623"/>
            </a:solidFill>
          </a:ln>
        </p:spPr>
        <p:txBody>
          <a:bodyPr wrap="square" rtlCol="0">
            <a:spAutoFit/>
          </a:bodyPr>
          <a:lstStyle/>
          <a:p>
            <a:r>
              <a:rPr lang="en-BE" sz="1600" b="1" dirty="0"/>
              <a:t>Requirements</a:t>
            </a:r>
          </a:p>
          <a:p>
            <a:pPr marL="285750" indent="-285750">
              <a:buFont typeface="Arial" panose="020B0604020202020204" pitchFamily="34" charset="0"/>
              <a:buChar char="•"/>
            </a:pPr>
            <a:r>
              <a:rPr lang="en-GB" sz="1600" dirty="0"/>
              <a:t>Programming language Style Guide</a:t>
            </a:r>
          </a:p>
          <a:p>
            <a:pPr marL="285750" indent="-285750">
              <a:buFont typeface="Arial" panose="020B0604020202020204" pitchFamily="34" charset="0"/>
              <a:buChar char="•"/>
            </a:pPr>
            <a:r>
              <a:rPr lang="en-GB" sz="1600" dirty="0"/>
              <a:t>The code has passed all tests</a:t>
            </a:r>
          </a:p>
          <a:p>
            <a:pPr marL="285750" indent="-285750">
              <a:buFont typeface="Arial" panose="020B0604020202020204" pitchFamily="34" charset="0"/>
              <a:buChar char="•"/>
            </a:pPr>
            <a:r>
              <a:rPr lang="en-GB" sz="1600" dirty="0"/>
              <a:t>Test Coverage (&gt;90)</a:t>
            </a:r>
          </a:p>
          <a:p>
            <a:pPr marL="285750" indent="-285750">
              <a:buFont typeface="Arial" panose="020B0604020202020204" pitchFamily="34" charset="0"/>
              <a:buChar char="•"/>
            </a:pPr>
            <a:r>
              <a:rPr lang="en-GB" sz="1600" dirty="0"/>
              <a:t>Code is well Documented</a:t>
            </a:r>
          </a:p>
          <a:p>
            <a:pPr marL="285750" indent="-285750">
              <a:buFont typeface="Arial" panose="020B0604020202020204" pitchFamily="34" charset="0"/>
              <a:buChar char="•"/>
            </a:pPr>
            <a:r>
              <a:rPr lang="en-GB" sz="1600" dirty="0"/>
              <a:t>Passed CI</a:t>
            </a:r>
          </a:p>
          <a:p>
            <a:pPr marL="285750" indent="-285750">
              <a:buFont typeface="Arial" panose="020B0604020202020204" pitchFamily="34" charset="0"/>
              <a:buChar char="•"/>
            </a:pPr>
            <a:r>
              <a:rPr lang="en-BE" sz="1600" dirty="0"/>
              <a:t>Design Diagrams</a:t>
            </a:r>
          </a:p>
          <a:p>
            <a:pPr marL="285750" indent="-285750">
              <a:buFont typeface="Arial" panose="020B0604020202020204" pitchFamily="34" charset="0"/>
              <a:buChar char="•"/>
            </a:pPr>
            <a:r>
              <a:rPr lang="en-BE" sz="1600" dirty="0"/>
              <a:t>PR and issues are linked</a:t>
            </a:r>
          </a:p>
        </p:txBody>
      </p:sp>
    </p:spTree>
    <p:extLst>
      <p:ext uri="{BB962C8B-B14F-4D97-AF65-F5344CB8AC3E}">
        <p14:creationId xmlns:p14="http://schemas.microsoft.com/office/powerpoint/2010/main" val="163630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43417"/>
            <a:ext cx="1613914" cy="1658470"/>
            <a:chOff x="7150893" y="1212008"/>
            <a:chExt cx="2064544" cy="176464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178759" y="1212008"/>
              <a:ext cx="1782366" cy="360229"/>
            </a:xfrm>
            <a:prstGeom prst="rect">
              <a:avLst/>
            </a:prstGeom>
            <a:noFill/>
          </p:spPr>
          <p:txBody>
            <a:bodyPr wrap="square" rtlCol="0">
              <a:spAutoFit/>
            </a:bodyPr>
            <a:lstStyle/>
            <a:p>
              <a:r>
                <a:rPr lang="en-GB" sz="1600" b="1" dirty="0"/>
                <a:t>m</a:t>
              </a:r>
              <a:r>
                <a:rPr lang="en-BE" sz="1600" b="1" dirty="0"/>
                <a:t>enu1-v1.txt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332088" y="3287248"/>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pic>
        <p:nvPicPr>
          <p:cNvPr id="4" name="Picture 3" descr="A screenshot of a computer&#10;&#10;Description automatically generated">
            <a:extLst>
              <a:ext uri="{FF2B5EF4-FFF2-40B4-BE49-F238E27FC236}">
                <a16:creationId xmlns:a16="http://schemas.microsoft.com/office/drawing/2014/main" id="{6245A439-0277-0CC2-D83F-6A2DEEBA6FB2}"/>
              </a:ext>
            </a:extLst>
          </p:cNvPr>
          <p:cNvPicPr>
            <a:picLocks noChangeAspect="1"/>
          </p:cNvPicPr>
          <p:nvPr/>
        </p:nvPicPr>
        <p:blipFill>
          <a:blip r:embed="rId4"/>
          <a:stretch>
            <a:fillRect/>
          </a:stretch>
        </p:blipFill>
        <p:spPr>
          <a:xfrm>
            <a:off x="4608458" y="629529"/>
            <a:ext cx="4089400" cy="1892300"/>
          </a:xfrm>
          <a:prstGeom prst="rect">
            <a:avLst/>
          </a:prstGeom>
        </p:spPr>
      </p:pic>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dissolve">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18531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70696" y="1032512"/>
            <a:ext cx="8026858" cy="1323439"/>
          </a:xfrm>
          <a:prstGeom prst="rect">
            <a:avLst/>
          </a:prstGeom>
          <a:noFill/>
        </p:spPr>
        <p:txBody>
          <a:bodyPr wrap="square" rtlCol="0">
            <a:spAutoFit/>
          </a:bodyPr>
          <a:lstStyle/>
          <a:p>
            <a:r>
              <a:rPr lang="en-GB" sz="2400" dirty="0"/>
              <a:t>There are two ways to start working with a git repository:</a:t>
            </a:r>
            <a:endParaRPr lang="en-BE" sz="2400" dirty="0"/>
          </a:p>
          <a:p>
            <a:pPr marL="457200" indent="-457200">
              <a:buFont typeface="Arial" panose="020B0604020202020204" pitchFamily="34" charset="0"/>
              <a:buChar char="•"/>
            </a:pPr>
            <a:r>
              <a:rPr lang="en-BE" sz="2400" dirty="0"/>
              <a:t>git init </a:t>
            </a:r>
            <a:r>
              <a:rPr lang="en-BE" sz="2800" dirty="0"/>
              <a:t>- </a:t>
            </a:r>
            <a:r>
              <a:rPr lang="en-GB" sz="1800" dirty="0"/>
              <a:t>creating a repository from scratch</a:t>
            </a:r>
            <a:r>
              <a:rPr lang="en-BE" sz="2800" dirty="0"/>
              <a:t> </a:t>
            </a:r>
          </a:p>
          <a:p>
            <a:pPr marL="457200" indent="-457200">
              <a:buFont typeface="Arial" panose="020B0604020202020204" pitchFamily="34" charset="0"/>
              <a:buChar char="•"/>
            </a:pPr>
            <a:r>
              <a:rPr lang="en-GB" sz="2400" dirty="0"/>
              <a:t>g</a:t>
            </a:r>
            <a:r>
              <a:rPr lang="en-BE" sz="2400" dirty="0"/>
              <a:t>it clone </a:t>
            </a:r>
            <a:r>
              <a:rPr lang="en-BE" sz="2800" dirty="0"/>
              <a:t>- </a:t>
            </a:r>
            <a:r>
              <a:rPr lang="en-GB" sz="1800" dirty="0"/>
              <a:t>a repository already exists somewhere else on a remote site</a:t>
            </a:r>
            <a:endParaRPr lang="en-BE" sz="2800" dirty="0"/>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26302" y="2365749"/>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660425" y="1525099"/>
            <a:ext cx="114493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69455" y="2372982"/>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54768" y="3319856"/>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26680" y="3995359"/>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12455" y="4364691"/>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13211" y="3333067"/>
              <a:ext cx="346169"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670" y="4479773"/>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
        <p:nvSpPr>
          <p:cNvPr id="6" name="Left Arrow 5">
            <a:extLst>
              <a:ext uri="{FF2B5EF4-FFF2-40B4-BE49-F238E27FC236}">
                <a16:creationId xmlns:a16="http://schemas.microsoft.com/office/drawing/2014/main" id="{F4D2B60F-5BAB-0053-4DA0-2E41D9AF51E6}"/>
              </a:ext>
            </a:extLst>
          </p:cNvPr>
          <p:cNvSpPr/>
          <p:nvPr/>
        </p:nvSpPr>
        <p:spPr>
          <a:xfrm>
            <a:off x="5632324" y="2145207"/>
            <a:ext cx="242694" cy="138113"/>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19C034C-3DD7-A9AB-40AB-58A15A25C3FA}"/>
              </a:ext>
            </a:extLst>
          </p:cNvPr>
          <p:cNvGrpSpPr/>
          <p:nvPr/>
        </p:nvGrpSpPr>
        <p:grpSpPr>
          <a:xfrm>
            <a:off x="9378099" y="4140454"/>
            <a:ext cx="1081237" cy="703127"/>
            <a:chOff x="9378099" y="4140454"/>
            <a:chExt cx="1081237" cy="703127"/>
          </a:xfrm>
        </p:grpSpPr>
        <p:pic>
          <p:nvPicPr>
            <p:cNvPr id="1026" name="Picture 2" descr="The floppy disk Save icon: Visual language of an era long-gone | by Scott  Oliveri | UX Collective">
              <a:extLst>
                <a:ext uri="{FF2B5EF4-FFF2-40B4-BE49-F238E27FC236}">
                  <a16:creationId xmlns:a16="http://schemas.microsoft.com/office/drawing/2014/main" id="{DC5EA7DA-5742-C583-67AB-A9C5BEEBEB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534" t="20574" r="4982" b="16720"/>
            <a:stretch/>
          </p:blipFill>
          <p:spPr bwMode="auto">
            <a:xfrm>
              <a:off x="9644959" y="4140454"/>
              <a:ext cx="455548" cy="4119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ED65CE-4427-6361-D924-364A4B159264}"/>
                </a:ext>
              </a:extLst>
            </p:cNvPr>
            <p:cNvSpPr txBox="1"/>
            <p:nvPr/>
          </p:nvSpPr>
          <p:spPr>
            <a:xfrm>
              <a:off x="9378099" y="4474249"/>
              <a:ext cx="1081237" cy="369332"/>
            </a:xfrm>
            <a:prstGeom prst="rect">
              <a:avLst/>
            </a:prstGeom>
            <a:noFill/>
          </p:spPr>
          <p:txBody>
            <a:bodyPr wrap="square" rtlCol="0">
              <a:spAutoFit/>
            </a:bodyPr>
            <a:lstStyle/>
            <a:p>
              <a:r>
                <a:rPr lang="en-US" dirty="0"/>
                <a:t>changes</a:t>
              </a:r>
            </a:p>
          </p:txBody>
        </p:sp>
      </p:gr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51462</TotalTime>
  <Words>7360</Words>
  <Application>Microsoft Macintosh PowerPoint</Application>
  <PresentationFormat>Widescreen</PresentationFormat>
  <Paragraphs>781</Paragraphs>
  <Slides>59</Slides>
  <Notes>55</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Google Sans</vt:lpstr>
      <vt:lpstr>Menlo</vt:lpstr>
      <vt:lpstr>OpenSans</vt:lpstr>
      <vt:lpstr>Source Sans Pro</vt:lpstr>
      <vt:lpstr>Times New Roman</vt:lpstr>
      <vt:lpstr>Wingdings</vt:lpstr>
      <vt:lpstr>Office Theme</vt:lpstr>
      <vt:lpstr>Git and GitHub</vt:lpstr>
      <vt:lpstr>Anouncements</vt:lpstr>
      <vt:lpstr>Senior Design Competion</vt:lpstr>
      <vt:lpstr>Git and GitHub</vt:lpstr>
      <vt:lpstr>Git &amp; GitHub - 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Why do we need to perform code reviews?</vt:lpstr>
      <vt:lpstr>A simple Code Review Workflow</vt:lpstr>
      <vt:lpstr>A simple Code Review Workflow</vt:lpstr>
      <vt:lpstr>Code Reviews on GitHub</vt:lpstr>
      <vt:lpstr>Code Reviews on GitHub</vt:lpstr>
      <vt:lpstr>Code Reviews on GitHub</vt:lpstr>
      <vt:lpstr>Announcements</vt:lpstr>
      <vt:lpstr>Merging PRs – Branch Protection Rules</vt:lpstr>
      <vt:lpstr>Integrating PRs</vt:lpstr>
      <vt:lpstr>More Information on Code Reviews</vt:lpstr>
      <vt:lpstr>Managing Team Projects</vt:lpstr>
      <vt:lpstr>Tracking Issues</vt:lpstr>
      <vt:lpstr>Issue Template</vt:lpstr>
      <vt:lpstr>Issue Triage</vt:lpstr>
      <vt:lpstr>Issue Tracker - GitHub</vt:lpstr>
      <vt:lpstr>Tracking Issues - GitHub</vt:lpstr>
      <vt:lpstr>Managing Projects Additional Tools</vt:lpstr>
      <vt:lpstr>Project – Pull requests and reviews requirements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210</cp:revision>
  <dcterms:created xsi:type="dcterms:W3CDTF">2022-12-01T21:47:15Z</dcterms:created>
  <dcterms:modified xsi:type="dcterms:W3CDTF">2024-08-28T19:11:16Z</dcterms:modified>
</cp:coreProperties>
</file>